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1" r:id="rId3"/>
    <p:sldId id="275" r:id="rId4"/>
    <p:sldId id="279" r:id="rId5"/>
    <p:sldId id="295" r:id="rId6"/>
    <p:sldId id="319" r:id="rId7"/>
    <p:sldId id="309" r:id="rId8"/>
    <p:sldId id="292" r:id="rId9"/>
    <p:sldId id="283" r:id="rId10"/>
    <p:sldId id="278" r:id="rId11"/>
    <p:sldId id="284" r:id="rId12"/>
    <p:sldId id="257" r:id="rId13"/>
    <p:sldId id="318" r:id="rId14"/>
    <p:sldId id="307" r:id="rId15"/>
    <p:sldId id="276" r:id="rId16"/>
    <p:sldId id="286" r:id="rId17"/>
    <p:sldId id="300" r:id="rId18"/>
    <p:sldId id="301" r:id="rId19"/>
    <p:sldId id="317" r:id="rId20"/>
    <p:sldId id="306" r:id="rId21"/>
    <p:sldId id="310" r:id="rId22"/>
    <p:sldId id="312" r:id="rId23"/>
  </p:sldIdLst>
  <p:sldSz cx="12188825" cy="6858000"/>
  <p:notesSz cx="6797675" cy="9926638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45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419" autoAdjust="0"/>
    <p:restoredTop sz="94886" autoAdjust="0"/>
  </p:normalViewPr>
  <p:slideViewPr>
    <p:cSldViewPr>
      <p:cViewPr varScale="1">
        <p:scale>
          <a:sx n="86" d="100"/>
          <a:sy n="86" d="100"/>
        </p:scale>
        <p:origin x="82" y="5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792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002580559782968E-2"/>
          <c:y val="5.1400554097404488E-2"/>
          <c:w val="0.88157215642162379"/>
          <c:h val="0.66722364397909362"/>
        </c:manualLayout>
      </c:layout>
      <c:barChart>
        <c:barDir val="col"/>
        <c:grouping val="stacked"/>
        <c:varyColors val="0"/>
        <c:ser>
          <c:idx val="0"/>
          <c:order val="0"/>
          <c:tx>
            <c:v>The sum of other noises</c:v>
          </c:tx>
          <c:spPr>
            <a:solidFill>
              <a:srgbClr val="545454"/>
            </a:solidFill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'i-ROCK - HRUP - ENG'!$C$29:$F$29</c:f>
              <c:strCache>
                <c:ptCount val="4"/>
                <c:pt idx="0">
                  <c:v>Average increased rail friction noise (RFN) without CHFC material</c:v>
                </c:pt>
                <c:pt idx="1">
                  <c:v>Minimal RFN reduction with CHFC applied</c:v>
                </c:pt>
                <c:pt idx="2">
                  <c:v>Average RFN reduction with CHFC applied</c:v>
                </c:pt>
                <c:pt idx="3">
                  <c:v>Maximum RFN reduction with CHFC applied</c:v>
                </c:pt>
              </c:strCache>
            </c:strRef>
          </c:cat>
          <c:val>
            <c:numRef>
              <c:f>'i-ROCK - HRUP - ENG'!$C$28:$F$28</c:f>
              <c:numCache>
                <c:formatCode>#,##0\ "dBA";\-#,##0\ "dBA"</c:formatCode>
                <c:ptCount val="4"/>
                <c:pt idx="0">
                  <c:v>72</c:v>
                </c:pt>
                <c:pt idx="1">
                  <c:v>72</c:v>
                </c:pt>
                <c:pt idx="2">
                  <c:v>72</c:v>
                </c:pt>
                <c:pt idx="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BC-4C46-AAB2-CB7594B0BE7B}"/>
            </c:ext>
          </c:extLst>
        </c:ser>
        <c:ser>
          <c:idx val="1"/>
          <c:order val="1"/>
          <c:tx>
            <c:v>Rail friction noise in curves </c:v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sl-SI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'i-ROCK - HRUP - ENG'!$C$27:$F$27</c:f>
              <c:numCache>
                <c:formatCode>#,##0\ "dBA";\-#,##0\ "dBA"</c:formatCode>
                <c:ptCount val="4"/>
                <c:pt idx="0">
                  <c:v>22</c:v>
                </c:pt>
                <c:pt idx="1">
                  <c:v>6</c:v>
                </c:pt>
                <c:pt idx="2">
                  <c:v>4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BC-4C46-AAB2-CB7594B0B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32245760"/>
        <c:axId val="210300928"/>
      </c:barChart>
      <c:catAx>
        <c:axId val="132245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sl-SI"/>
          </a:p>
        </c:txPr>
        <c:crossAx val="210300928"/>
        <c:crosses val="autoZero"/>
        <c:auto val="1"/>
        <c:lblAlgn val="ctr"/>
        <c:lblOffset val="100"/>
        <c:noMultiLvlLbl val="0"/>
      </c:catAx>
      <c:valAx>
        <c:axId val="210300928"/>
        <c:scaling>
          <c:orientation val="minMax"/>
          <c:max val="100"/>
          <c:min val="65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#,##0\ &quot;dBA&quot;;\-#,##0\ &quot;dBA&quot;" sourceLinked="0"/>
        <c:majorTickMark val="out"/>
        <c:minorTickMark val="none"/>
        <c:tickLblPos val="nextTo"/>
        <c:crossAx val="132245760"/>
        <c:crosses val="autoZero"/>
        <c:crossBetween val="between"/>
        <c:majorUnit val="5"/>
        <c:minorUnit val="5"/>
      </c:valAx>
      <c:spPr>
        <a:pattFill prst="pct5">
          <a:fgClr>
            <a:srgbClr val="92D050"/>
          </a:fgClr>
          <a:bgClr>
            <a:schemeClr val="bg1"/>
          </a:bgClr>
        </a:pattFill>
      </c:spPr>
    </c:plotArea>
    <c:legend>
      <c:legendPos val="r"/>
      <c:layout>
        <c:manualLayout>
          <c:xMode val="edge"/>
          <c:yMode val="edge"/>
          <c:x val="3.233278726065282E-2"/>
          <c:y val="0.91628280839895015"/>
          <c:w val="0.92449347355070544"/>
          <c:h val="7.0212160979877508E-2"/>
        </c:manualLayout>
      </c:layout>
      <c:overlay val="0"/>
      <c:spPr>
        <a:noFill/>
      </c:sp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75762860587396"/>
          <c:y val="5.140046622244443E-2"/>
          <c:w val="0.62900473803222601"/>
          <c:h val="0.83261956719967545"/>
        </c:manualLayout>
      </c:layout>
      <c:barChart>
        <c:barDir val="col"/>
        <c:grouping val="clustered"/>
        <c:varyColors val="0"/>
        <c:ser>
          <c:idx val="0"/>
          <c:order val="0"/>
          <c:tx>
            <c:v>Before WONROS technology</c:v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7238458280389664E-3"/>
                  <c:y val="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5A-4893-83E3-46F12E1678DE}"/>
                </c:ext>
              </c:extLst>
            </c:dLbl>
            <c:dLbl>
              <c:idx val="1"/>
              <c:layout>
                <c:manualLayout>
                  <c:x val="6.7238458280389664E-3"/>
                  <c:y val="8.3333333333333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5A-4893-83E3-46F12E1678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'i-ROCK - OBRABA'!$C$25:$D$25</c:f>
              <c:strCache>
                <c:ptCount val="2"/>
                <c:pt idx="0">
                  <c:v>Rail A</c:v>
                </c:pt>
                <c:pt idx="1">
                  <c:v>Rail B</c:v>
                </c:pt>
              </c:strCache>
            </c:strRef>
          </c:cat>
          <c:val>
            <c:numRef>
              <c:f>'i-ROCK - OBRABA'!$C$23:$D$23</c:f>
              <c:numCache>
                <c:formatCode>#,##0.00</c:formatCode>
                <c:ptCount val="2"/>
                <c:pt idx="0">
                  <c:v>0.09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5A-4893-83E3-46F12E1678DE}"/>
            </c:ext>
          </c:extLst>
        </c:ser>
        <c:ser>
          <c:idx val="1"/>
          <c:order val="1"/>
          <c:tx>
            <c:v>WONROS technology applied</c:v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4.4825638853593112E-3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5A-4893-83E3-46F12E1678DE}"/>
                </c:ext>
              </c:extLst>
            </c:dLbl>
            <c:dLbl>
              <c:idx val="1"/>
              <c:layout>
                <c:manualLayout>
                  <c:x val="0"/>
                  <c:y val="7.8703703703703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5A-4893-83E3-46F12E1678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'i-ROCK - OBRABA'!$C$25:$D$25</c:f>
              <c:strCache>
                <c:ptCount val="2"/>
                <c:pt idx="0">
                  <c:v>Rail A</c:v>
                </c:pt>
                <c:pt idx="1">
                  <c:v>Rail B</c:v>
                </c:pt>
              </c:strCache>
            </c:strRef>
          </c:cat>
          <c:val>
            <c:numRef>
              <c:f>'i-ROCK - OBRABA'!$C$24:$D$24</c:f>
              <c:numCache>
                <c:formatCode>#,##0.00</c:formatCode>
                <c:ptCount val="2"/>
                <c:pt idx="0">
                  <c:v>0.03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95A-4893-83E3-46F12E167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0"/>
        <c:axId val="271078912"/>
        <c:axId val="271080832"/>
      </c:barChart>
      <c:catAx>
        <c:axId val="271078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1080832"/>
        <c:crosses val="autoZero"/>
        <c:auto val="1"/>
        <c:lblAlgn val="ctr"/>
        <c:lblOffset val="100"/>
        <c:noMultiLvlLbl val="0"/>
      </c:catAx>
      <c:valAx>
        <c:axId val="27108083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71078912"/>
        <c:crosses val="autoZero"/>
        <c:crossBetween val="between"/>
      </c:valAx>
      <c:spPr>
        <a:pattFill prst="pct5">
          <a:fgClr>
            <a:srgbClr val="00B0F0"/>
          </a:fgClr>
          <a:bgClr>
            <a:schemeClr val="bg1"/>
          </a:bgClr>
        </a:pattFill>
      </c:spPr>
    </c:plotArea>
    <c:legend>
      <c:legendPos val="r"/>
      <c:layout>
        <c:manualLayout>
          <c:xMode val="edge"/>
          <c:yMode val="edge"/>
          <c:x val="0.7781806790907807"/>
          <c:y val="0.33029869003651124"/>
          <c:w val="0.2105312459976876"/>
          <c:h val="0.3912621130372320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0.63652</cdr:x>
      <cdr:y>0.15828</cdr:y>
    </cdr:from>
    <cdr:to>
      <cdr:x>0.63652</cdr:x>
      <cdr:y>0.5</cdr:y>
    </cdr:to>
    <cdr:cxnSp macro="">
      <cdr:nvCxnSpPr>
        <cdr:cNvPr id="3" name="Raven puščični povezovalnik 2">
          <a:extLst xmlns:a="http://schemas.openxmlformats.org/drawingml/2006/main">
            <a:ext uri="{FF2B5EF4-FFF2-40B4-BE49-F238E27FC236}">
              <a16:creationId xmlns:a16="http://schemas.microsoft.com/office/drawing/2014/main" id="{99D643C4-5363-4A9F-B918-03F06922B330}"/>
            </a:ext>
          </a:extLst>
        </cdr:cNvPr>
        <cdr:cNvCxnSpPr/>
      </cdr:nvCxnSpPr>
      <cdr:spPr>
        <a:xfrm xmlns:a="http://schemas.openxmlformats.org/drawingml/2006/main">
          <a:off x="6192688" y="934302"/>
          <a:ext cx="0" cy="2017125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00B0F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0.00118</cdr:x>
      <cdr:y>0.17488</cdr:y>
    </cdr:from>
    <cdr:to>
      <cdr:x>0.07453</cdr:x>
      <cdr:y>0.82512</cdr:y>
    </cdr:to>
    <cdr:sp macro="" textlink="">
      <cdr:nvSpPr>
        <cdr:cNvPr id="3" name="PoljeZBesedilom 1"/>
        <cdr:cNvSpPr txBox="1"/>
      </cdr:nvSpPr>
      <cdr:spPr>
        <a:xfrm xmlns:a="http://schemas.openxmlformats.org/drawingml/2006/main" rot="16200000">
          <a:off x="-782321" y="1326800"/>
          <a:ext cx="1999330" cy="421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l-SI" sz="1050"/>
            <a:t>Average</a:t>
          </a:r>
          <a:r>
            <a:rPr lang="sl-SI" sz="1050" baseline="0"/>
            <a:t> lateral rail wear</a:t>
          </a:r>
          <a:r>
            <a:rPr lang="sl-SI" sz="1050"/>
            <a:t> / month</a:t>
          </a:r>
        </a:p>
        <a:p xmlns:a="http://schemas.openxmlformats.org/drawingml/2006/main">
          <a:pPr algn="ctr"/>
          <a:r>
            <a:rPr lang="sl-SI" sz="1050" b="0"/>
            <a:t>(mm)</a:t>
          </a:r>
        </a:p>
      </cdr:txBody>
    </cdr:sp>
  </cdr:relSizeAnchor>
  <cdr:relSizeAnchor xmlns:cdr="http://schemas.openxmlformats.org/drawingml/2006/chartDrawing">
    <cdr:from>
      <cdr:x>0.67689</cdr:x>
      <cdr:y>0.92634</cdr:y>
    </cdr:from>
    <cdr:to>
      <cdr:x>1</cdr:x>
      <cdr:y>0.99392</cdr:y>
    </cdr:to>
    <cdr:sp macro="" textlink="">
      <cdr:nvSpPr>
        <cdr:cNvPr id="6" name="PoljeZBesedilom 1">
          <a:extLst xmlns:a="http://schemas.openxmlformats.org/drawingml/2006/main">
            <a:ext uri="{FF2B5EF4-FFF2-40B4-BE49-F238E27FC236}">
              <a16:creationId xmlns:a16="http://schemas.microsoft.com/office/drawing/2014/main" id="{C3119582-14A5-406B-81CE-1F8DD1A2326B}"/>
            </a:ext>
          </a:extLst>
        </cdr:cNvPr>
        <cdr:cNvSpPr txBox="1"/>
      </cdr:nvSpPr>
      <cdr:spPr>
        <a:xfrm xmlns:a="http://schemas.openxmlformats.org/drawingml/2006/main">
          <a:off x="3886615" y="2982301"/>
          <a:ext cx="1855252" cy="217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sl-SI" sz="800"/>
            <a:t>Source: Tramwaye Warszawskie (2018)</a:t>
          </a:r>
        </a:p>
      </cdr:txBody>
    </cdr:sp>
  </cdr:relSizeAnchor>
  <cdr:relSizeAnchor xmlns:cdr="http://schemas.openxmlformats.org/drawingml/2006/chartDrawing">
    <cdr:from>
      <cdr:x>0.36296</cdr:x>
      <cdr:y>0.26704</cdr:y>
    </cdr:from>
    <cdr:to>
      <cdr:x>0.36296</cdr:x>
      <cdr:y>0.67975</cdr:y>
    </cdr:to>
    <cdr:cxnSp macro="">
      <cdr:nvCxnSpPr>
        <cdr:cNvPr id="4" name="Raven puščični povezovalnik 3">
          <a:extLst xmlns:a="http://schemas.openxmlformats.org/drawingml/2006/main">
            <a:ext uri="{FF2B5EF4-FFF2-40B4-BE49-F238E27FC236}">
              <a16:creationId xmlns:a16="http://schemas.microsoft.com/office/drawing/2014/main" id="{C2924950-F264-41EA-890F-45EE5EE1BB45}"/>
            </a:ext>
          </a:extLst>
        </cdr:cNvPr>
        <cdr:cNvCxnSpPr/>
      </cdr:nvCxnSpPr>
      <cdr:spPr>
        <a:xfrm xmlns:a="http://schemas.openxmlformats.org/drawingml/2006/main">
          <a:off x="3528392" y="1584176"/>
          <a:ext cx="0" cy="244827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headEnd type="triangl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0.68148</cdr:x>
      <cdr:y>0.19421</cdr:y>
    </cdr:from>
    <cdr:to>
      <cdr:x>0.68148</cdr:x>
      <cdr:y>0.66761</cdr:y>
    </cdr:to>
    <cdr:cxnSp macro="">
      <cdr:nvCxnSpPr>
        <cdr:cNvPr id="10" name="Raven puščični povezovalnik 9">
          <a:extLst xmlns:a="http://schemas.openxmlformats.org/drawingml/2006/main">
            <a:ext uri="{FF2B5EF4-FFF2-40B4-BE49-F238E27FC236}">
              <a16:creationId xmlns:a16="http://schemas.microsoft.com/office/drawing/2014/main" id="{256CF3F7-E4FC-4A6E-8D56-88937DD33180}"/>
            </a:ext>
          </a:extLst>
        </cdr:cNvPr>
        <cdr:cNvCxnSpPr/>
      </cdr:nvCxnSpPr>
      <cdr:spPr>
        <a:xfrm xmlns:a="http://schemas.openxmlformats.org/drawingml/2006/main">
          <a:off x="6624736" y="1152128"/>
          <a:ext cx="0" cy="280831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headEnd type="triangl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F5B05A-2E32-4BFA-B60D-A35DC4957C12}" type="datetime1">
              <a:rPr lang="sl-SI" smtClean="0"/>
              <a:t>1. 06. 2022</a:t>
            </a:fld>
            <a:endParaRPr lang="sl-SI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sl-SI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A350419-3EFE-4CA1-A9B9-A2FDB22D91EF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3273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3216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7157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6178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085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6117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2665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7687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9411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599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184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5914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701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766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4094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3819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671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očno 6" descr="Zemljevid sveta"/>
          <p:cNvSpPr>
            <a:spLocks noEditPoints="1"/>
          </p:cNvSpPr>
          <p:nvPr/>
        </p:nvSpPr>
        <p:spPr bwMode="gray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noProof="0">
              <a:solidFill>
                <a:schemeClr val="lt1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/>
              <a:t>Kliknite, če želite urediti slog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5352F0-4B9D-48DB-986C-150A633AE31B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A6F977-B1AF-41B2-A9BD-8E89227690CA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C4B3D6-74A8-4181-AB2B-9ED09DCCE8A5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97D090-A711-4703-896D-7E850937BEE6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412588-D6C5-4BC1-8C71-9FC26E58C498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2D8F07-255D-409B-AC6F-80A5A9505C25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64A33-2BA2-43D6-A636-E234A90FB860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79C7CE-C036-4D6B-9599-5B1E4A6ACFA4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l-SI" noProof="0"/>
          </a:p>
        </p:txBody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568E3B-10E4-4E90-AE3D-879BD663DC40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sl-SI" noProof="0"/>
          </a:p>
        </p:txBody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72384-7858-462E-A308-E6B15046EFA4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sl-SI" noProof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/>
              <a:t>Dodajte nogo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45F7E55F-1FB3-4FBB-B08C-5E5B2FBBA23C}" type="datetime1">
              <a:rPr lang="sl-SI" noProof="0" smtClean="0"/>
              <a:t>1. 06. 2022</a:t>
            </a:fld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ec.europa.eu/environment/awards/material/brochures/2004.pdf" TargetMode="External"/><Relationship Id="rId7" Type="http://schemas.openxmlformats.org/officeDocument/2006/relationships/hyperlink" Target="https://www.youtube.com/watch?v=755u2FsEG3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jLLUsOEmo8" TargetMode="External"/><Relationship Id="rId5" Type="http://schemas.openxmlformats.org/officeDocument/2006/relationships/hyperlink" Target="https://youtu.be/IuHJLc8-GrA" TargetMode="External"/><Relationship Id="rId4" Type="http://schemas.openxmlformats.org/officeDocument/2006/relationships/hyperlink" Target="https://www.youtube.com/watch?v=iOW_tLLWZZI" TargetMode="Externa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PU3Mm4zQo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elpa.si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nvironment/awards/material/brochures/2004.pdf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www.elpa.si/files/awards/2015-01-05__priznanje_uic_2014.jpg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s://www.elpa.si/files/awards/certifikat_uic_eng_popravljeno2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nvironment/awards/material/brochures/2004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45940" y="2060848"/>
            <a:ext cx="6749007" cy="2523255"/>
          </a:xfrm>
        </p:spPr>
        <p:txBody>
          <a:bodyPr rtlCol="0">
            <a:normAutofit/>
          </a:bodyPr>
          <a:lstStyle/>
          <a:p>
            <a:r>
              <a:rPr lang="sl-SI" sz="5400" b="1" dirty="0" err="1">
                <a:latin typeface="+mn-lt"/>
              </a:rPr>
              <a:t>RailWAY</a:t>
            </a:r>
            <a:r>
              <a:rPr lang="sl-SI" sz="5400" b="1" dirty="0">
                <a:latin typeface="+mn-lt"/>
              </a:rPr>
              <a:t> </a:t>
            </a:r>
            <a:r>
              <a:rPr lang="sl-SI" sz="5400" b="1" dirty="0" err="1">
                <a:latin typeface="+mn-lt"/>
              </a:rPr>
              <a:t>Friction</a:t>
            </a:r>
            <a:r>
              <a:rPr lang="sl-SI" sz="5400" b="1" dirty="0">
                <a:latin typeface="+mn-lt"/>
              </a:rPr>
              <a:t> Management</a:t>
            </a:r>
            <a:br>
              <a:rPr lang="sl-SI" sz="5400" b="1" dirty="0">
                <a:latin typeface="+mn-lt"/>
              </a:rPr>
            </a:br>
            <a:endParaRPr lang="sl-SI" sz="32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27B8CE4-A289-4993-8AC1-DBA960974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37" y="345019"/>
            <a:ext cx="1110335" cy="9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2205980" y="1588732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b="1" dirty="0">
              <a:solidFill>
                <a:srgbClr val="545454"/>
              </a:solidFill>
            </a:endParaRPr>
          </a:p>
          <a:p>
            <a:pPr algn="ctr"/>
            <a:endParaRPr lang="sl-SI" sz="1600" b="1" i="1" strike="noStrike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sl-SI" sz="2400" b="1" u="sng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</a:t>
            </a:r>
            <a:r>
              <a:rPr lang="sl-SI" sz="2400" b="1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</a:t>
            </a:r>
            <a:endParaRPr lang="sl-SI" sz="2400" b="1" dirty="0">
              <a:solidFill>
                <a:srgbClr val="00B0F0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sl-SI" sz="2400" b="1" u="sng" dirty="0">
                <a:solidFill>
                  <a:srgbClr val="00B0F0"/>
                </a:solidFill>
                <a:effectLst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metro</a:t>
            </a:r>
            <a:r>
              <a:rPr lang="sl-SI" sz="2400" b="1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</a:t>
            </a:r>
            <a:endParaRPr lang="sl-SI" sz="2400" b="1" dirty="0">
              <a:solidFill>
                <a:srgbClr val="00B0F0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sl-SI" sz="2400" b="1" u="sng" dirty="0" err="1">
                <a:solidFill>
                  <a:srgbClr val="00B0F0"/>
                </a:solidFill>
                <a:effectLst/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tramway</a:t>
            </a:r>
            <a:r>
              <a:rPr lang="sl-SI" sz="2400" b="1" dirty="0">
                <a:solidFill>
                  <a:srgbClr val="00B0F0"/>
                </a:solidFill>
                <a:effectLst/>
                <a:ea typeface="Times New Roman" panose="02020603050405020304" pitchFamily="18" charset="0"/>
              </a:rPr>
              <a:t>, </a:t>
            </a:r>
            <a:endParaRPr lang="sl-SI" sz="2400" b="1" dirty="0">
              <a:solidFill>
                <a:srgbClr val="00B0F0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en-AU" sz="2400" b="1" u="sng" dirty="0">
                <a:solidFill>
                  <a:srgbClr val="00B0F0"/>
                </a:solidFill>
                <a:effectLst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marshalling yard</a:t>
            </a:r>
            <a:endParaRPr lang="sl-SI" sz="2400" b="1" u="sng" dirty="0">
              <a:solidFill>
                <a:srgbClr val="00B0F0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endParaRPr lang="sl-SI" dirty="0">
              <a:solidFill>
                <a:srgbClr val="545454"/>
              </a:solidFill>
              <a:ea typeface="Calibri" panose="020F0502020204030204" pitchFamily="34" charset="0"/>
            </a:endParaRPr>
          </a:p>
          <a:p>
            <a:pPr lvl="0">
              <a:tabLst>
                <a:tab pos="457200" algn="l"/>
              </a:tabLst>
            </a:pPr>
            <a:endParaRPr lang="sl-SI" sz="1800" dirty="0">
              <a:solidFill>
                <a:srgbClr val="545454"/>
              </a:solidFill>
              <a:effectLst/>
              <a:ea typeface="Calibri" panose="020F0502020204030204" pitchFamily="34" charset="0"/>
            </a:endParaRPr>
          </a:p>
          <a:p>
            <a:pPr lvl="0">
              <a:tabLst>
                <a:tab pos="457200" algn="l"/>
              </a:tabLst>
            </a:pPr>
            <a:endParaRPr lang="sl-SI" sz="1800" dirty="0">
              <a:solidFill>
                <a:srgbClr val="545454"/>
              </a:solidFill>
              <a:effectLst/>
              <a:ea typeface="Calibri" panose="020F050202020403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sl-SI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Youtube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recording</a:t>
            </a:r>
            <a:r>
              <a:rPr lang="sl-SI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of</a:t>
            </a:r>
            <a:r>
              <a:rPr lang="sl-SI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the</a:t>
            </a:r>
            <a:r>
              <a:rPr lang="sl-SI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results</a:t>
            </a:r>
            <a:r>
              <a:rPr lang="sl-SI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before</a:t>
            </a:r>
            <a:r>
              <a:rPr lang="sl-SI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/</a:t>
            </a:r>
            <a:r>
              <a:rPr lang="sl-SI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after</a:t>
            </a:r>
            <a:r>
              <a:rPr lang="sl-SI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implementing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WONROS </a:t>
            </a:r>
            <a:r>
              <a:rPr lang="sl-SI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technology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The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technology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reduces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RFN most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convincingly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where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many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other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available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technologies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have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</a:rPr>
              <a:t>failed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.</a:t>
            </a:r>
            <a:endParaRPr lang="sl-SI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emoji 🔊 | zvočnik na glas | htc | 60 x 60">
            <a:extLst>
              <a:ext uri="{FF2B5EF4-FFF2-40B4-BE49-F238E27FC236}">
                <a16:creationId xmlns:a16="http://schemas.microsoft.com/office/drawing/2014/main" id="{53B84A6E-4083-47E2-B368-DB6AF51720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356" y="234888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9B5D322-DA57-4EA6-8EDC-5B8B56F1A6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6176147"/>
            <a:ext cx="1641163" cy="4926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A8FFEDC2-0B6A-4649-A840-5701CD3C6F26}"/>
              </a:ext>
            </a:extLst>
          </p:cNvPr>
          <p:cNvSpPr txBox="1"/>
          <p:nvPr/>
        </p:nvSpPr>
        <p:spPr>
          <a:xfrm>
            <a:off x="5567884" y="2401433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Click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watch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&amp; listen.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E76D83B-EEE1-437F-8597-4DF6AE4E631D}"/>
              </a:ext>
            </a:extLst>
          </p:cNvPr>
          <p:cNvSpPr txBox="1"/>
          <p:nvPr/>
        </p:nvSpPr>
        <p:spPr>
          <a:xfrm>
            <a:off x="1557908" y="178017"/>
            <a:ext cx="972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chemeClr val="accent1"/>
                </a:solidFill>
              </a:rPr>
              <a:t>Rail </a:t>
            </a:r>
            <a:r>
              <a:rPr lang="sl-SI" sz="3200" b="1" dirty="0" err="1">
                <a:solidFill>
                  <a:schemeClr val="accent1"/>
                </a:solidFill>
              </a:rPr>
              <a:t>Friction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Noise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reduction</a:t>
            </a: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3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D0216730-94C7-4A35-A3B8-6ABA46393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6021288"/>
            <a:ext cx="1587955" cy="4766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BC17A09-B597-40D3-A90E-15A0F15709ED}"/>
              </a:ext>
            </a:extLst>
          </p:cNvPr>
          <p:cNvSpPr txBox="1"/>
          <p:nvPr/>
        </p:nvSpPr>
        <p:spPr>
          <a:xfrm>
            <a:off x="333773" y="213120"/>
            <a:ext cx="1137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>
                <a:solidFill>
                  <a:schemeClr val="accent1"/>
                </a:solidFill>
              </a:rPr>
              <a:t>Self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financing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technology</a:t>
            </a: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920598"/>
              </p:ext>
            </p:extLst>
          </p:nvPr>
        </p:nvGraphicFramePr>
        <p:xfrm>
          <a:off x="1989956" y="908720"/>
          <a:ext cx="9721080" cy="593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05CB22E-931B-4FB0-A360-0AD4AFCCFAD6}"/>
              </a:ext>
            </a:extLst>
          </p:cNvPr>
          <p:cNvSpPr txBox="1"/>
          <p:nvPr/>
        </p:nvSpPr>
        <p:spPr>
          <a:xfrm>
            <a:off x="3430116" y="1271844"/>
            <a:ext cx="8064896" cy="66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 err="1"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sl-SI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300% </a:t>
            </a:r>
            <a:r>
              <a:rPr lang="sl-SI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higher</a:t>
            </a:r>
            <a:r>
              <a:rPr lang="sl-SI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lateral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rail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wear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a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tramway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curve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WONROS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introduced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l-SI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B147B9B8-EB15-46F9-BBF4-CF1B44F74272}"/>
              </a:ext>
            </a:extLst>
          </p:cNvPr>
          <p:cNvSpPr txBox="1"/>
          <p:nvPr/>
        </p:nvSpPr>
        <p:spPr>
          <a:xfrm>
            <a:off x="5590356" y="3634348"/>
            <a:ext cx="864096" cy="36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300%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9A78299-D9DC-475A-A52C-498CDCED92C7}"/>
              </a:ext>
            </a:extLst>
          </p:cNvPr>
          <p:cNvSpPr txBox="1"/>
          <p:nvPr/>
        </p:nvSpPr>
        <p:spPr>
          <a:xfrm>
            <a:off x="8644190" y="3268670"/>
            <a:ext cx="864096" cy="36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333%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6238428" y="5661248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600" b="1" dirty="0" err="1">
                <a:solidFill>
                  <a:srgbClr val="00B0F0"/>
                </a:solidFill>
              </a:rPr>
              <a:t>Environmental</a:t>
            </a:r>
            <a:r>
              <a:rPr lang="sl-SI" sz="1600" b="1" dirty="0">
                <a:solidFill>
                  <a:srgbClr val="00B0F0"/>
                </a:solidFill>
              </a:rPr>
              <a:t> </a:t>
            </a:r>
            <a:r>
              <a:rPr lang="sl-SI" sz="1600" b="1" dirty="0" err="1">
                <a:solidFill>
                  <a:srgbClr val="00B0F0"/>
                </a:solidFill>
              </a:rPr>
              <a:t>aspect</a:t>
            </a:r>
            <a:r>
              <a:rPr lang="sl-SI" sz="1600" b="1" dirty="0">
                <a:solidFill>
                  <a:srgbClr val="00B0F0"/>
                </a:solidFill>
              </a:rPr>
              <a:t>: </a:t>
            </a:r>
            <a:r>
              <a:rPr lang="sl-SI" sz="1600" dirty="0" err="1">
                <a:solidFill>
                  <a:srgbClr val="545454"/>
                </a:solidFill>
              </a:rPr>
              <a:t>Wear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of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rails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emits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heavy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metals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into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the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air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and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soil</a:t>
            </a:r>
            <a:r>
              <a:rPr lang="sl-SI" sz="1600" dirty="0">
                <a:solidFill>
                  <a:srgbClr val="545454"/>
                </a:solidFill>
              </a:rPr>
              <a:t> + CO2 </a:t>
            </a:r>
            <a:r>
              <a:rPr lang="sl-SI" sz="1600" dirty="0" err="1">
                <a:solidFill>
                  <a:srgbClr val="545454"/>
                </a:solidFill>
              </a:rPr>
              <a:t>emissions</a:t>
            </a:r>
            <a:r>
              <a:rPr lang="sl-SI" sz="1600" dirty="0">
                <a:solidFill>
                  <a:srgbClr val="545454"/>
                </a:solidFill>
              </a:rPr>
              <a:t> at </a:t>
            </a:r>
            <a:r>
              <a:rPr lang="sl-SI" sz="1600" dirty="0" err="1">
                <a:solidFill>
                  <a:srgbClr val="545454"/>
                </a:solidFill>
              </a:rPr>
              <a:t>producing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steel</a:t>
            </a:r>
            <a:r>
              <a:rPr lang="sl-SI" sz="1600" dirty="0">
                <a:solidFill>
                  <a:srgbClr val="545454"/>
                </a:solidFill>
              </a:rPr>
              <a:t>.</a:t>
            </a:r>
            <a:endParaRPr lang="en-US" sz="1600" dirty="0">
              <a:solidFill>
                <a:srgbClr val="545454"/>
              </a:solidFill>
            </a:endParaRPr>
          </a:p>
        </p:txBody>
      </p:sp>
      <p:pic>
        <p:nvPicPr>
          <p:cNvPr id="1028" name="Picture 4" descr="steel rail side w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43" y="2066663"/>
            <a:ext cx="3637145" cy="330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jeZBesedilom 35"/>
          <p:cNvSpPr txBox="1"/>
          <p:nvPr/>
        </p:nvSpPr>
        <p:spPr>
          <a:xfrm>
            <a:off x="7029713" y="2622919"/>
            <a:ext cx="1080656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1200" dirty="0" err="1">
                <a:latin typeface="3ds" panose="02000503020000020004" pitchFamily="2" charset="-18"/>
              </a:rPr>
              <a:t>Side</a:t>
            </a:r>
            <a:r>
              <a:rPr lang="sl-SI" sz="1200" dirty="0">
                <a:latin typeface="3ds" panose="02000503020000020004" pitchFamily="2" charset="-18"/>
              </a:rPr>
              <a:t> </a:t>
            </a:r>
            <a:r>
              <a:rPr lang="sl-SI" sz="1200" dirty="0" err="1">
                <a:latin typeface="3ds" panose="02000503020000020004" pitchFamily="2" charset="-18"/>
              </a:rPr>
              <a:t>wear</a:t>
            </a:r>
            <a:endParaRPr lang="sl-SI" sz="1200" dirty="0">
              <a:latin typeface="3ds" panose="02000503020000020004" pitchFamily="2" charset="-18"/>
            </a:endParaRPr>
          </a:p>
        </p:txBody>
      </p:sp>
      <p:sp>
        <p:nvSpPr>
          <p:cNvPr id="38" name="Pravokotnik 37"/>
          <p:cNvSpPr/>
          <p:nvPr/>
        </p:nvSpPr>
        <p:spPr>
          <a:xfrm>
            <a:off x="9433069" y="2061426"/>
            <a:ext cx="1172049" cy="5572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399"/>
          </a:p>
        </p:txBody>
      </p:sp>
      <p:sp>
        <p:nvSpPr>
          <p:cNvPr id="40" name="PoljeZBesedilom 39"/>
          <p:cNvSpPr txBox="1"/>
          <p:nvPr/>
        </p:nvSpPr>
        <p:spPr>
          <a:xfrm>
            <a:off x="9315409" y="2061426"/>
            <a:ext cx="1292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1200" dirty="0" err="1">
                <a:latin typeface="3ds" panose="02000503020000020004" pitchFamily="2" charset="-18"/>
              </a:rPr>
              <a:t>Rail</a:t>
            </a:r>
            <a:r>
              <a:rPr lang="sl-SI" sz="1200" dirty="0">
                <a:latin typeface="3ds" panose="02000503020000020004" pitchFamily="2" charset="-18"/>
              </a:rPr>
              <a:t> is </a:t>
            </a:r>
            <a:r>
              <a:rPr lang="sl-SI" sz="1200" dirty="0" err="1">
                <a:latin typeface="3ds" panose="02000503020000020004" pitchFamily="2" charset="-18"/>
              </a:rPr>
              <a:t>simetrical</a:t>
            </a:r>
            <a:endParaRPr lang="sl-SI" sz="1200" dirty="0">
              <a:latin typeface="3ds" panose="02000503020000020004" pitchFamily="2" charset="-18"/>
            </a:endParaRPr>
          </a:p>
          <a:p>
            <a:pPr algn="ctr"/>
            <a:r>
              <a:rPr lang="sl-SI" sz="1200" dirty="0">
                <a:latin typeface="3ds" panose="02000503020000020004" pitchFamily="2" charset="-18"/>
              </a:rPr>
              <a:t>on </a:t>
            </a:r>
            <a:r>
              <a:rPr lang="sl-SI" sz="1200" dirty="0" err="1">
                <a:latin typeface="3ds" panose="02000503020000020004" pitchFamily="2" charset="-18"/>
              </a:rPr>
              <a:t>both</a:t>
            </a:r>
            <a:r>
              <a:rPr lang="sl-SI" sz="1200" dirty="0">
                <a:latin typeface="3ds" panose="02000503020000020004" pitchFamily="2" charset="-18"/>
              </a:rPr>
              <a:t> </a:t>
            </a:r>
            <a:r>
              <a:rPr lang="sl-SI" sz="1200" dirty="0" err="1">
                <a:latin typeface="3ds" panose="02000503020000020004" pitchFamily="2" charset="-18"/>
              </a:rPr>
              <a:t>sides</a:t>
            </a:r>
            <a:r>
              <a:rPr lang="sl-SI" sz="1200" dirty="0">
                <a:latin typeface="3ds" panose="02000503020000020004" pitchFamily="2" charset="-18"/>
              </a:rPr>
              <a:t> </a:t>
            </a:r>
          </a:p>
          <a:p>
            <a:pPr algn="ctr"/>
            <a:r>
              <a:rPr lang="sl-SI" sz="1200" dirty="0" err="1">
                <a:latin typeface="3ds" panose="02000503020000020004" pitchFamily="2" charset="-18"/>
              </a:rPr>
              <a:t>before</a:t>
            </a:r>
            <a:r>
              <a:rPr lang="sl-SI" sz="1200" dirty="0">
                <a:latin typeface="3ds" panose="02000503020000020004" pitchFamily="2" charset="-18"/>
              </a:rPr>
              <a:t> </a:t>
            </a:r>
            <a:r>
              <a:rPr lang="sl-SI" sz="1200" dirty="0" err="1">
                <a:latin typeface="3ds" panose="02000503020000020004" pitchFamily="2" charset="-18"/>
              </a:rPr>
              <a:t>wear</a:t>
            </a:r>
            <a:endParaRPr lang="sl-SI" sz="1200" dirty="0">
              <a:latin typeface="3ds" panose="02000503020000020004" pitchFamily="2" charset="-18"/>
            </a:endParaRP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215BF855-1215-4506-8421-E55184AFC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" y="6219062"/>
            <a:ext cx="1616314" cy="4851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5D6170B8-91EA-40B3-B3B0-F04FA80FD9F1}"/>
              </a:ext>
            </a:extLst>
          </p:cNvPr>
          <p:cNvSpPr txBox="1"/>
          <p:nvPr/>
        </p:nvSpPr>
        <p:spPr>
          <a:xfrm>
            <a:off x="333773" y="213120"/>
            <a:ext cx="1137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>
                <a:solidFill>
                  <a:schemeClr val="accent1"/>
                </a:solidFill>
              </a:rPr>
              <a:t>Lifecycle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cost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reduction</a:t>
            </a: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8D908F6-29B2-4533-8401-1CE94F93C73A}"/>
              </a:ext>
            </a:extLst>
          </p:cNvPr>
          <p:cNvSpPr txBox="1"/>
          <p:nvPr/>
        </p:nvSpPr>
        <p:spPr>
          <a:xfrm>
            <a:off x="93453" y="1700808"/>
            <a:ext cx="6361000" cy="378565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err="1">
                <a:solidFill>
                  <a:srgbClr val="00B0F0"/>
                </a:solidFill>
                <a:ea typeface="Calibri" panose="020F0502020204030204" pitchFamily="34" charset="0"/>
              </a:rPr>
              <a:t>National</a:t>
            </a:r>
            <a:r>
              <a:rPr lang="sl-SI" sz="2000" b="1" dirty="0">
                <a:solidFill>
                  <a:srgbClr val="00B0F0"/>
                </a:solidFill>
                <a:ea typeface="Calibri" panose="020F0502020204030204" pitchFamily="34" charset="0"/>
              </a:rPr>
              <a:t> </a:t>
            </a:r>
            <a:r>
              <a:rPr lang="sl-SI" sz="2000" b="1" dirty="0" err="1">
                <a:solidFill>
                  <a:srgbClr val="00B0F0"/>
                </a:solidFill>
                <a:ea typeface="Calibri" panose="020F0502020204030204" pitchFamily="34" charset="0"/>
              </a:rPr>
              <a:t>r</a:t>
            </a:r>
            <a:r>
              <a:rPr lang="sl-SI" sz="20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ailway</a:t>
            </a:r>
            <a:r>
              <a:rPr lang="sl-SI" sz="20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20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infrastructure</a:t>
            </a:r>
            <a:endParaRPr lang="sl-SI" sz="2000" b="1" dirty="0">
              <a:solidFill>
                <a:srgbClr val="00B0F0"/>
              </a:solidFill>
              <a:effectLst/>
              <a:ea typeface="Calibri" panose="020F0502020204030204" pitchFamily="34" charset="0"/>
            </a:endParaRPr>
          </a:p>
          <a:p>
            <a:pPr algn="ctr"/>
            <a:endParaRPr lang="sl-SI" sz="1600" dirty="0">
              <a:solidFill>
                <a:srgbClr val="545454"/>
              </a:solidFill>
              <a:effectLst/>
              <a:ea typeface="Calibri" panose="020F0502020204030204" pitchFamily="34" charset="0"/>
            </a:endParaRPr>
          </a:p>
          <a:p>
            <a:r>
              <a:rPr lang="sl-SI" sz="1600" dirty="0" err="1">
                <a:solidFill>
                  <a:srgbClr val="545454"/>
                </a:solidFill>
              </a:rPr>
              <a:t>Investment</a:t>
            </a:r>
            <a:r>
              <a:rPr lang="sl-SI" sz="1600" dirty="0">
                <a:solidFill>
                  <a:srgbClr val="545454"/>
                </a:solidFill>
              </a:rPr>
              <a:t> in </a:t>
            </a:r>
            <a:r>
              <a:rPr lang="sl-SI" sz="1600" dirty="0" err="1">
                <a:solidFill>
                  <a:srgbClr val="545454"/>
                </a:solidFill>
              </a:rPr>
              <a:t>trackside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unit</a:t>
            </a:r>
            <a:r>
              <a:rPr lang="sl-SI" sz="1600" dirty="0">
                <a:solidFill>
                  <a:srgbClr val="545454"/>
                </a:solidFill>
              </a:rPr>
              <a:t> in a </a:t>
            </a:r>
            <a:r>
              <a:rPr lang="sl-SI" sz="1600" dirty="0" err="1">
                <a:solidFill>
                  <a:srgbClr val="545454"/>
                </a:solidFill>
              </a:rPr>
              <a:t>curve</a:t>
            </a:r>
            <a:r>
              <a:rPr lang="sl-SI" sz="1600" dirty="0">
                <a:solidFill>
                  <a:srgbClr val="545454"/>
                </a:solidFill>
              </a:rPr>
              <a:t> R=600 m. </a:t>
            </a:r>
          </a:p>
          <a:p>
            <a:endParaRPr lang="sl-SI" sz="1600" dirty="0">
              <a:solidFill>
                <a:srgbClr val="545454"/>
              </a:solidFill>
            </a:endParaRPr>
          </a:p>
          <a:p>
            <a:r>
              <a:rPr lang="sl-SI" sz="1600" dirty="0" err="1">
                <a:solidFill>
                  <a:srgbClr val="545454"/>
                </a:solidFill>
              </a:rPr>
              <a:t>Results</a:t>
            </a:r>
            <a:r>
              <a:rPr lang="sl-SI" sz="1600" dirty="0">
                <a:solidFill>
                  <a:srgbClr val="545454"/>
                </a:solidFill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1600" dirty="0">
                <a:solidFill>
                  <a:srgbClr val="545454"/>
                </a:solidFill>
              </a:rPr>
              <a:t>Rail </a:t>
            </a:r>
            <a:r>
              <a:rPr lang="sl-SI" sz="1600" dirty="0" err="1">
                <a:solidFill>
                  <a:srgbClr val="545454"/>
                </a:solidFill>
              </a:rPr>
              <a:t>grinding</a:t>
            </a:r>
            <a:r>
              <a:rPr lang="sl-SI" sz="1600" dirty="0">
                <a:solidFill>
                  <a:srgbClr val="545454"/>
                </a:solidFill>
              </a:rPr>
              <a:t>/</a:t>
            </a:r>
            <a:r>
              <a:rPr lang="sl-SI" sz="1600" dirty="0" err="1">
                <a:solidFill>
                  <a:srgbClr val="545454"/>
                </a:solidFill>
              </a:rPr>
              <a:t>milling</a:t>
            </a:r>
            <a:r>
              <a:rPr lang="sl-SI" sz="1600" dirty="0">
                <a:solidFill>
                  <a:srgbClr val="545454"/>
                </a:solidFill>
              </a:rPr>
              <a:t> (1800 m) </a:t>
            </a:r>
            <a:r>
              <a:rPr lang="sl-SI" sz="1600" dirty="0" err="1">
                <a:solidFill>
                  <a:srgbClr val="545454"/>
                </a:solidFill>
              </a:rPr>
              <a:t>reduced</a:t>
            </a:r>
            <a:r>
              <a:rPr lang="sl-SI" sz="1600" dirty="0">
                <a:solidFill>
                  <a:srgbClr val="545454"/>
                </a:solidFill>
              </a:rPr>
              <a:t>: </a:t>
            </a:r>
            <a:r>
              <a:rPr lang="sl-SI" sz="1600" dirty="0" err="1">
                <a:solidFill>
                  <a:srgbClr val="545454"/>
                </a:solidFill>
              </a:rPr>
              <a:t>every</a:t>
            </a:r>
            <a:r>
              <a:rPr lang="sl-SI" sz="1600" dirty="0">
                <a:solidFill>
                  <a:srgbClr val="545454"/>
                </a:solidFill>
              </a:rPr>
              <a:t> 2-3 </a:t>
            </a:r>
            <a:r>
              <a:rPr lang="sl-SI" sz="1600" dirty="0" err="1">
                <a:solidFill>
                  <a:srgbClr val="545454"/>
                </a:solidFill>
              </a:rPr>
              <a:t>years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instead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of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every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year</a:t>
            </a:r>
            <a:r>
              <a:rPr lang="sl-SI" sz="1600" dirty="0">
                <a:solidFill>
                  <a:srgbClr val="545454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1600" dirty="0">
                <a:solidFill>
                  <a:srgbClr val="545454"/>
                </a:solidFill>
              </a:rPr>
              <a:t>Rail </a:t>
            </a:r>
            <a:r>
              <a:rPr lang="sl-SI" sz="1600" dirty="0" err="1">
                <a:solidFill>
                  <a:srgbClr val="545454"/>
                </a:solidFill>
              </a:rPr>
              <a:t>replacement</a:t>
            </a:r>
            <a:r>
              <a:rPr lang="sl-SI" sz="1600" dirty="0">
                <a:solidFill>
                  <a:srgbClr val="545454"/>
                </a:solidFill>
              </a:rPr>
              <a:t> 100 m </a:t>
            </a:r>
            <a:r>
              <a:rPr lang="sl-SI" sz="1600" dirty="0" err="1">
                <a:solidFill>
                  <a:srgbClr val="545454"/>
                </a:solidFill>
              </a:rPr>
              <a:t>every</a:t>
            </a:r>
            <a:r>
              <a:rPr lang="sl-SI" sz="1600" dirty="0">
                <a:solidFill>
                  <a:srgbClr val="545454"/>
                </a:solidFill>
              </a:rPr>
              <a:t> 6 </a:t>
            </a:r>
            <a:r>
              <a:rPr lang="sl-SI" sz="1600" dirty="0" err="1">
                <a:solidFill>
                  <a:srgbClr val="545454"/>
                </a:solidFill>
              </a:rPr>
              <a:t>years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instead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of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every</a:t>
            </a:r>
            <a:r>
              <a:rPr lang="sl-SI" sz="1600" dirty="0">
                <a:solidFill>
                  <a:srgbClr val="545454"/>
                </a:solidFill>
              </a:rPr>
              <a:t> 2 </a:t>
            </a:r>
            <a:r>
              <a:rPr lang="sl-SI" sz="1600" dirty="0" err="1">
                <a:solidFill>
                  <a:srgbClr val="545454"/>
                </a:solidFill>
              </a:rPr>
              <a:t>years</a:t>
            </a:r>
            <a:endParaRPr lang="sl-SI" sz="1600" dirty="0">
              <a:solidFill>
                <a:srgbClr val="545454"/>
              </a:solidFill>
            </a:endParaRPr>
          </a:p>
          <a:p>
            <a:endParaRPr lang="sl-SI" sz="2000" b="1" dirty="0">
              <a:solidFill>
                <a:srgbClr val="545454"/>
              </a:solidFill>
              <a:ea typeface="Calibri" panose="020F0502020204030204" pitchFamily="34" charset="0"/>
            </a:endParaRPr>
          </a:p>
          <a:p>
            <a:r>
              <a:rPr lang="sl-SI" b="1" dirty="0">
                <a:solidFill>
                  <a:srgbClr val="545454"/>
                </a:solidFill>
                <a:ea typeface="Calibri" panose="020F0502020204030204" pitchFamily="34" charset="0"/>
              </a:rPr>
              <a:t>Net </a:t>
            </a:r>
            <a:r>
              <a:rPr lang="sl-SI" b="1" dirty="0" err="1">
                <a:solidFill>
                  <a:srgbClr val="545454"/>
                </a:solidFill>
                <a:ea typeface="Calibri" panose="020F0502020204030204" pitchFamily="34" charset="0"/>
              </a:rPr>
              <a:t>savings</a:t>
            </a:r>
            <a:r>
              <a:rPr lang="sl-SI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b="1" dirty="0" err="1">
                <a:solidFill>
                  <a:srgbClr val="545454"/>
                </a:solidFill>
                <a:ea typeface="Calibri" panose="020F0502020204030204" pitchFamily="34" charset="0"/>
              </a:rPr>
              <a:t>every</a:t>
            </a:r>
            <a:r>
              <a:rPr lang="sl-SI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b="1" dirty="0" err="1">
                <a:solidFill>
                  <a:srgbClr val="545454"/>
                </a:solidFill>
                <a:ea typeface="Calibri" panose="020F0502020204030204" pitchFamily="34" charset="0"/>
              </a:rPr>
              <a:t>year</a:t>
            </a:r>
            <a:r>
              <a:rPr lang="sl-SI" b="1" dirty="0">
                <a:solidFill>
                  <a:srgbClr val="545454"/>
                </a:solidFill>
                <a:ea typeface="Calibri" panose="020F0502020204030204" pitchFamily="34" charset="0"/>
              </a:rPr>
              <a:t> 10.900 €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</a:p>
          <a:p>
            <a:r>
              <a:rPr lang="sl-SI" b="1" dirty="0" err="1">
                <a:solidFill>
                  <a:srgbClr val="545454"/>
                </a:solidFill>
              </a:rPr>
              <a:t>Reduction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of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rail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loss</a:t>
            </a:r>
            <a:r>
              <a:rPr lang="sl-SI" b="1" dirty="0">
                <a:solidFill>
                  <a:srgbClr val="545454"/>
                </a:solidFill>
              </a:rPr>
              <a:t>: 1.439 kg/</a:t>
            </a:r>
            <a:r>
              <a:rPr lang="sl-SI" b="1" dirty="0" err="1">
                <a:solidFill>
                  <a:srgbClr val="545454"/>
                </a:solidFill>
              </a:rPr>
              <a:t>year</a:t>
            </a:r>
            <a:r>
              <a:rPr lang="sl-SI" b="1" dirty="0">
                <a:solidFill>
                  <a:srgbClr val="545454"/>
                </a:solidFill>
              </a:rPr>
              <a:t> </a:t>
            </a:r>
          </a:p>
          <a:p>
            <a:endParaRPr lang="sl-SI" b="1" dirty="0">
              <a:solidFill>
                <a:srgbClr val="545454"/>
              </a:solidFill>
            </a:endParaRPr>
          </a:p>
          <a:p>
            <a:r>
              <a:rPr lang="sl-SI" b="1" dirty="0" err="1">
                <a:solidFill>
                  <a:srgbClr val="545454"/>
                </a:solidFill>
              </a:rPr>
              <a:t>Investment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can</a:t>
            </a:r>
            <a:r>
              <a:rPr lang="sl-SI" b="1" dirty="0">
                <a:solidFill>
                  <a:srgbClr val="545454"/>
                </a:solidFill>
              </a:rPr>
              <a:t> be </a:t>
            </a:r>
            <a:r>
              <a:rPr lang="sl-SI" b="1" dirty="0" err="1">
                <a:solidFill>
                  <a:srgbClr val="545454"/>
                </a:solidFill>
              </a:rPr>
              <a:t>returned</a:t>
            </a:r>
            <a:r>
              <a:rPr lang="sl-SI" b="1" dirty="0">
                <a:solidFill>
                  <a:srgbClr val="545454"/>
                </a:solidFill>
              </a:rPr>
              <a:t> in cca. 2 </a:t>
            </a:r>
            <a:r>
              <a:rPr lang="sl-SI" b="1" dirty="0" err="1">
                <a:solidFill>
                  <a:srgbClr val="545454"/>
                </a:solidFill>
              </a:rPr>
              <a:t>years</a:t>
            </a:r>
            <a:r>
              <a:rPr lang="sl-SI" b="1" dirty="0">
                <a:solidFill>
                  <a:srgbClr val="545454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73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39B5D322-DA57-4EA6-8EDC-5B8B56F1A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6176147"/>
            <a:ext cx="1641163" cy="4926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3554C2D1-9157-4A7B-8688-8FC21D0BA040}"/>
              </a:ext>
            </a:extLst>
          </p:cNvPr>
          <p:cNvSpPr txBox="1"/>
          <p:nvPr/>
        </p:nvSpPr>
        <p:spPr>
          <a:xfrm>
            <a:off x="5574964" y="1687327"/>
            <a:ext cx="6120680" cy="3600986"/>
          </a:xfrm>
          <a:prstGeom prst="rect">
            <a:avLst/>
          </a:prstGeom>
          <a:noFill/>
          <a:ln w="254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 err="1">
                <a:solidFill>
                  <a:srgbClr val="00B0F0"/>
                </a:solidFill>
                <a:ea typeface="Calibri" panose="020F0502020204030204" pitchFamily="34" charset="0"/>
              </a:rPr>
              <a:t>Example</a:t>
            </a:r>
            <a:r>
              <a:rPr lang="sl-SI" sz="2000" b="1" dirty="0">
                <a:solidFill>
                  <a:srgbClr val="00B0F0"/>
                </a:solidFill>
                <a:ea typeface="Calibri" panose="020F0502020204030204" pitchFamily="34" charset="0"/>
              </a:rPr>
              <a:t>: a</a:t>
            </a:r>
            <a:r>
              <a:rPr lang="sl-SI" sz="20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20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city</a:t>
            </a:r>
            <a:r>
              <a:rPr lang="sl-SI" sz="20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20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with</a:t>
            </a:r>
            <a:r>
              <a:rPr lang="sl-SI" sz="20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 250.000 </a:t>
            </a:r>
            <a:r>
              <a:rPr lang="sl-SI" sz="20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inhabitants</a:t>
            </a:r>
            <a:endParaRPr lang="sl-SI" sz="2000" b="1" dirty="0">
              <a:solidFill>
                <a:srgbClr val="00B0F0"/>
              </a:solidFill>
              <a:effectLst/>
              <a:ea typeface="Calibri" panose="020F0502020204030204" pitchFamily="34" charset="0"/>
            </a:endParaRPr>
          </a:p>
          <a:p>
            <a:pPr algn="ctr"/>
            <a:endParaRPr lang="sl-SI" sz="1600" dirty="0">
              <a:solidFill>
                <a:srgbClr val="545454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Tramway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lines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m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aintaining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25 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trackside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units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(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from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competitor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X)</a:t>
            </a:r>
            <a:endParaRPr lang="sl-SI" sz="1600" dirty="0">
              <a:solidFill>
                <a:srgbClr val="545454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Devices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had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to be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maintained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/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refilled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every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14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days</a:t>
            </a:r>
            <a:endParaRPr lang="sl-SI" sz="1600" b="1" dirty="0">
              <a:solidFill>
                <a:srgbClr val="545454"/>
              </a:solidFill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Consumption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of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lu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bricant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was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cca. 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700 kg/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year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per device</a:t>
            </a:r>
          </a:p>
          <a:p>
            <a:endParaRPr lang="sl-SI" sz="1600" dirty="0">
              <a:solidFill>
                <a:srgbClr val="545454"/>
              </a:solidFill>
              <a:ea typeface="Calibri" panose="020F0502020204030204" pitchFamily="34" charset="0"/>
            </a:endParaRPr>
          </a:p>
          <a:p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After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introducing</a:t>
            </a:r>
            <a:r>
              <a:rPr lang="sl-SI" sz="1600" dirty="0">
                <a:solidFill>
                  <a:srgbClr val="545454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CL-E1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devices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+ CHFC material: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maintenance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every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6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months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–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annual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labour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cost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reduced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by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several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times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to 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720 € per device.</a:t>
            </a:r>
            <a:endParaRPr lang="sl-SI" sz="1600" dirty="0">
              <a:solidFill>
                <a:srgbClr val="545454"/>
              </a:solidFill>
              <a:ea typeface="Calibri" panose="020F0502020204030204" pitchFamily="34" charset="0"/>
            </a:endParaRPr>
          </a:p>
          <a:p>
            <a:endParaRPr lang="sl-SI" sz="1600" dirty="0">
              <a:solidFill>
                <a:srgbClr val="545454"/>
              </a:solidFill>
              <a:ea typeface="Calibri" panose="020F0502020204030204" pitchFamily="34" charset="0"/>
            </a:endParaRPr>
          </a:p>
          <a:p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CHFC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consumption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around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100-150 kg/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year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per device –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refilling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only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</a:rPr>
              <a:t>required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</a:rPr>
              <a:t> 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2-3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times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 per </a:t>
            </a:r>
            <a:r>
              <a:rPr lang="sl-SI" sz="1600" b="1" dirty="0" err="1">
                <a:solidFill>
                  <a:srgbClr val="545454"/>
                </a:solidFill>
                <a:ea typeface="Calibri" panose="020F0502020204030204" pitchFamily="34" charset="0"/>
              </a:rPr>
              <a:t>year</a:t>
            </a:r>
            <a:r>
              <a:rPr lang="sl-SI" sz="1600" b="1" dirty="0">
                <a:solidFill>
                  <a:srgbClr val="545454"/>
                </a:solidFill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3" name="Slika 2" descr="Slika, ki vsebuje besede oranžna&#10;&#10;Opis je samodejno ustvarjen">
            <a:extLst>
              <a:ext uri="{FF2B5EF4-FFF2-40B4-BE49-F238E27FC236}">
                <a16:creationId xmlns:a16="http://schemas.microsoft.com/office/drawing/2014/main" id="{01616DA4-3067-4F01-AAC8-773C70EBF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1" y="1721106"/>
            <a:ext cx="4592721" cy="348334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DF64436-EDD8-4CCA-AC8A-71FD07EDC425}"/>
              </a:ext>
            </a:extLst>
          </p:cNvPr>
          <p:cNvSpPr txBox="1"/>
          <p:nvPr/>
        </p:nvSpPr>
        <p:spPr>
          <a:xfrm>
            <a:off x="365176" y="189210"/>
            <a:ext cx="11377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>
                <a:solidFill>
                  <a:schemeClr val="accent1"/>
                </a:solidFill>
              </a:rPr>
              <a:t>Lifecycle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cost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reduction</a:t>
            </a: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1199016" y="253015"/>
            <a:ext cx="9790792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666" b="1" dirty="0" err="1">
                <a:solidFill>
                  <a:srgbClr val="00B0F0"/>
                </a:solidFill>
              </a:rPr>
              <a:t>The</a:t>
            </a:r>
            <a:r>
              <a:rPr lang="sl-SI" sz="2666" b="1" dirty="0">
                <a:solidFill>
                  <a:srgbClr val="00B0F0"/>
                </a:solidFill>
              </a:rPr>
              <a:t> </a:t>
            </a:r>
            <a:r>
              <a:rPr lang="sl-SI" sz="2666" b="1" dirty="0" err="1">
                <a:solidFill>
                  <a:srgbClr val="00B0F0"/>
                </a:solidFill>
              </a:rPr>
              <a:t>lowest</a:t>
            </a:r>
            <a:r>
              <a:rPr lang="sl-SI" sz="2666" b="1" dirty="0">
                <a:solidFill>
                  <a:srgbClr val="00B0F0"/>
                </a:solidFill>
              </a:rPr>
              <a:t> </a:t>
            </a:r>
            <a:r>
              <a:rPr lang="sl-SI" sz="2666" b="1" dirty="0" err="1">
                <a:solidFill>
                  <a:srgbClr val="00B0F0"/>
                </a:solidFill>
              </a:rPr>
              <a:t>levels</a:t>
            </a:r>
            <a:r>
              <a:rPr lang="sl-SI" sz="2666" b="1" dirty="0">
                <a:solidFill>
                  <a:srgbClr val="00B0F0"/>
                </a:solidFill>
              </a:rPr>
              <a:t> </a:t>
            </a:r>
            <a:r>
              <a:rPr lang="sl-SI" sz="2666" b="1" dirty="0" err="1">
                <a:solidFill>
                  <a:srgbClr val="00B0F0"/>
                </a:solidFill>
              </a:rPr>
              <a:t>of</a:t>
            </a:r>
            <a:r>
              <a:rPr lang="sl-SI" sz="2666" b="1" dirty="0">
                <a:solidFill>
                  <a:srgbClr val="00B0F0"/>
                </a:solidFill>
              </a:rPr>
              <a:t> </a:t>
            </a:r>
            <a:r>
              <a:rPr lang="sl-SI" sz="2666" b="1" dirty="0" err="1">
                <a:solidFill>
                  <a:srgbClr val="00B0F0"/>
                </a:solidFill>
              </a:rPr>
              <a:t>soiling</a:t>
            </a:r>
            <a:endParaRPr lang="sl-SI" sz="2666" b="1" dirty="0">
              <a:solidFill>
                <a:srgbClr val="00B0F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63871" y="5232907"/>
            <a:ext cx="8092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545454"/>
                </a:solidFill>
              </a:rPr>
              <a:t>WONROS </a:t>
            </a:r>
            <a:r>
              <a:rPr lang="sl-SI" dirty="0" err="1">
                <a:solidFill>
                  <a:srgbClr val="545454"/>
                </a:solidFill>
              </a:rPr>
              <a:t>technology</a:t>
            </a:r>
            <a:r>
              <a:rPr lang="sl-SI" dirty="0">
                <a:solidFill>
                  <a:srgbClr val="545454"/>
                </a:solidFill>
              </a:rPr>
              <a:t> (</a:t>
            </a:r>
            <a:r>
              <a:rPr lang="sl-SI" dirty="0" err="1">
                <a:solidFill>
                  <a:srgbClr val="545454"/>
                </a:solidFill>
              </a:rPr>
              <a:t>composite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materials</a:t>
            </a:r>
            <a:r>
              <a:rPr lang="sl-SI" dirty="0">
                <a:solidFill>
                  <a:srgbClr val="545454"/>
                </a:solidFill>
              </a:rPr>
              <a:t> + </a:t>
            </a:r>
            <a:r>
              <a:rPr lang="sl-SI" dirty="0" err="1">
                <a:solidFill>
                  <a:srgbClr val="545454"/>
                </a:solidFill>
              </a:rPr>
              <a:t>devices</a:t>
            </a:r>
            <a:r>
              <a:rPr lang="sl-SI" dirty="0">
                <a:solidFill>
                  <a:srgbClr val="545454"/>
                </a:solidFill>
              </a:rPr>
              <a:t>) </a:t>
            </a:r>
            <a:r>
              <a:rPr lang="sl-SI" dirty="0" err="1">
                <a:solidFill>
                  <a:srgbClr val="545454"/>
                </a:solidFill>
              </a:rPr>
              <a:t>keeps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tracksides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and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vehicles</a:t>
            </a:r>
            <a:r>
              <a:rPr lang="sl-SI" dirty="0">
                <a:solidFill>
                  <a:srgbClr val="545454"/>
                </a:solidFill>
              </a:rPr>
              <a:t>‘ </a:t>
            </a:r>
            <a:r>
              <a:rPr lang="sl-SI" dirty="0" err="1">
                <a:solidFill>
                  <a:srgbClr val="545454"/>
                </a:solidFill>
              </a:rPr>
              <a:t>bottoms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unsoiled</a:t>
            </a:r>
            <a:r>
              <a:rPr lang="sl-SI" dirty="0">
                <a:solidFill>
                  <a:srgbClr val="545454"/>
                </a:solidFill>
              </a:rPr>
              <a:t>. CHFC </a:t>
            </a:r>
            <a:r>
              <a:rPr lang="sl-SI" dirty="0" err="1">
                <a:solidFill>
                  <a:srgbClr val="545454"/>
                </a:solidFill>
              </a:rPr>
              <a:t>materials</a:t>
            </a:r>
            <a:r>
              <a:rPr lang="sl-SI" dirty="0">
                <a:solidFill>
                  <a:srgbClr val="545454"/>
                </a:solidFill>
              </a:rPr>
              <a:t> do not </a:t>
            </a:r>
            <a:r>
              <a:rPr lang="sl-SI" dirty="0" err="1">
                <a:solidFill>
                  <a:srgbClr val="545454"/>
                </a:solidFill>
              </a:rPr>
              <a:t>drop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or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leak</a:t>
            </a:r>
            <a:r>
              <a:rPr lang="sl-SI" dirty="0">
                <a:solidFill>
                  <a:srgbClr val="545454"/>
                </a:solidFill>
              </a:rPr>
              <a:t>. </a:t>
            </a:r>
            <a:r>
              <a:rPr lang="sl-SI" dirty="0" err="1">
                <a:solidFill>
                  <a:srgbClr val="545454"/>
                </a:solidFill>
              </a:rPr>
              <a:t>Trackside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devices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have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double</a:t>
            </a:r>
            <a:r>
              <a:rPr lang="sl-SI" dirty="0">
                <a:solidFill>
                  <a:srgbClr val="545454"/>
                </a:solidFill>
              </a:rPr>
              <a:t> „</a:t>
            </a:r>
            <a:r>
              <a:rPr lang="sl-SI" dirty="0" err="1">
                <a:solidFill>
                  <a:srgbClr val="545454"/>
                </a:solidFill>
              </a:rPr>
              <a:t>overdosing</a:t>
            </a:r>
            <a:r>
              <a:rPr lang="sl-SI" dirty="0">
                <a:solidFill>
                  <a:srgbClr val="545454"/>
                </a:solidFill>
              </a:rPr>
              <a:t>“ </a:t>
            </a:r>
            <a:r>
              <a:rPr lang="sl-SI" dirty="0" err="1">
                <a:solidFill>
                  <a:srgbClr val="545454"/>
                </a:solidFill>
              </a:rPr>
              <a:t>protection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systems</a:t>
            </a:r>
            <a:r>
              <a:rPr lang="sl-SI" dirty="0">
                <a:solidFill>
                  <a:srgbClr val="545454"/>
                </a:solidFill>
              </a:rPr>
              <a:t>. It is </a:t>
            </a:r>
            <a:r>
              <a:rPr lang="sl-SI" dirty="0" err="1">
                <a:solidFill>
                  <a:srgbClr val="545454"/>
                </a:solidFill>
              </a:rPr>
              <a:t>the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cleanest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of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all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available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technologies</a:t>
            </a:r>
            <a:r>
              <a:rPr lang="sl-SI" b="1" dirty="0">
                <a:solidFill>
                  <a:srgbClr val="00B0F0"/>
                </a:solidFill>
              </a:rPr>
              <a:t>.</a:t>
            </a:r>
            <a:endParaRPr lang="sl-SI" dirty="0">
              <a:solidFill>
                <a:srgbClr val="545454"/>
              </a:solidFill>
            </a:endParaRPr>
          </a:p>
        </p:txBody>
      </p:sp>
      <p:pic>
        <p:nvPicPr>
          <p:cNvPr id="4" name="Slika 3" descr="Slika, ki vsebuje besede stena, kamen, zunanje, opeka&#10;&#10;Opis je samodejno ustvarjen">
            <a:extLst>
              <a:ext uri="{FF2B5EF4-FFF2-40B4-BE49-F238E27FC236}">
                <a16:creationId xmlns:a16="http://schemas.microsoft.com/office/drawing/2014/main" id="{3A39928B-6375-44E2-8EF4-D2913C48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1" y="1264731"/>
            <a:ext cx="3768969" cy="3550327"/>
          </a:xfrm>
          <a:prstGeom prst="rect">
            <a:avLst/>
          </a:prstGeom>
        </p:spPr>
      </p:pic>
      <p:cxnSp>
        <p:nvCxnSpPr>
          <p:cNvPr id="12" name="Raven povezovalnik 11">
            <a:extLst>
              <a:ext uri="{FF2B5EF4-FFF2-40B4-BE49-F238E27FC236}">
                <a16:creationId xmlns:a16="http://schemas.microsoft.com/office/drawing/2014/main" id="{236C4236-DBCA-49CC-AB0B-E720415B6EE0}"/>
              </a:ext>
            </a:extLst>
          </p:cNvPr>
          <p:cNvCxnSpPr>
            <a:cxnSpLocks/>
          </p:cNvCxnSpPr>
          <p:nvPr/>
        </p:nvCxnSpPr>
        <p:spPr>
          <a:xfrm>
            <a:off x="343375" y="1446142"/>
            <a:ext cx="3302765" cy="3134986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CD0B4C10-04BF-4FD4-B21D-0562A672C052}"/>
              </a:ext>
            </a:extLst>
          </p:cNvPr>
          <p:cNvCxnSpPr>
            <a:cxnSpLocks/>
          </p:cNvCxnSpPr>
          <p:nvPr/>
        </p:nvCxnSpPr>
        <p:spPr>
          <a:xfrm flipH="1">
            <a:off x="549797" y="1419575"/>
            <a:ext cx="3168351" cy="3161553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 descr="Competitive solutions">
            <a:extLst>
              <a:ext uri="{FF2B5EF4-FFF2-40B4-BE49-F238E27FC236}">
                <a16:creationId xmlns:a16="http://schemas.microsoft.com/office/drawing/2014/main" id="{8FD330C9-916C-4E1B-ADBE-1B31B4755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74" y="1262316"/>
            <a:ext cx="3361176" cy="4481568"/>
          </a:xfrm>
          <a:prstGeom prst="rect">
            <a:avLst/>
          </a:prstGeom>
        </p:spPr>
      </p:pic>
      <p:pic>
        <p:nvPicPr>
          <p:cNvPr id="3" name="Slika 2" descr="Slika, ki vsebuje besede prst, zunanje, smer, pločnik&#10;&#10;Opis je samodejno ustvarjen">
            <a:extLst>
              <a:ext uri="{FF2B5EF4-FFF2-40B4-BE49-F238E27FC236}">
                <a16:creationId xmlns:a16="http://schemas.microsoft.com/office/drawing/2014/main" id="{7A029514-7364-4994-A2CC-06046016F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35" y="1262316"/>
            <a:ext cx="4104651" cy="3550326"/>
          </a:xfrm>
          <a:prstGeom prst="rect">
            <a:avLst/>
          </a:prstGeom>
        </p:spPr>
      </p:pic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id="{B7065646-E82C-46FA-86F4-EEC8AA5481CB}"/>
              </a:ext>
            </a:extLst>
          </p:cNvPr>
          <p:cNvCxnSpPr>
            <a:cxnSpLocks/>
          </p:cNvCxnSpPr>
          <p:nvPr/>
        </p:nvCxnSpPr>
        <p:spPr>
          <a:xfrm flipH="1">
            <a:off x="8690696" y="1556792"/>
            <a:ext cx="2948332" cy="396044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ovezovalnik 12">
            <a:extLst>
              <a:ext uri="{FF2B5EF4-FFF2-40B4-BE49-F238E27FC236}">
                <a16:creationId xmlns:a16="http://schemas.microsoft.com/office/drawing/2014/main" id="{C44650A3-2C54-4503-9955-CD83AB312671}"/>
              </a:ext>
            </a:extLst>
          </p:cNvPr>
          <p:cNvCxnSpPr>
            <a:cxnSpLocks/>
          </p:cNvCxnSpPr>
          <p:nvPr/>
        </p:nvCxnSpPr>
        <p:spPr>
          <a:xfrm>
            <a:off x="8690696" y="1556792"/>
            <a:ext cx="2948332" cy="396044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20E4EF2A-FD78-4052-AEF8-040A980A0EB6}"/>
              </a:ext>
            </a:extLst>
          </p:cNvPr>
          <p:cNvCxnSpPr>
            <a:cxnSpLocks/>
          </p:cNvCxnSpPr>
          <p:nvPr/>
        </p:nvCxnSpPr>
        <p:spPr>
          <a:xfrm flipV="1">
            <a:off x="4430015" y="1446142"/>
            <a:ext cx="3535273" cy="3134986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9D9EFBD0-2676-4DB2-9E62-4BB784ADD19F}"/>
              </a:ext>
            </a:extLst>
          </p:cNvPr>
          <p:cNvCxnSpPr>
            <a:cxnSpLocks/>
          </p:cNvCxnSpPr>
          <p:nvPr/>
        </p:nvCxnSpPr>
        <p:spPr>
          <a:xfrm>
            <a:off x="4430015" y="1446142"/>
            <a:ext cx="3535273" cy="3134986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5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3309376" y="6034114"/>
            <a:ext cx="427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545454"/>
                </a:solidFill>
              </a:rPr>
              <a:t>ON-BOARD DEVICES</a:t>
            </a:r>
          </a:p>
        </p:txBody>
      </p:sp>
      <p:pic>
        <p:nvPicPr>
          <p:cNvPr id="7" name="Slika 6" descr="Slika, ki vsebuje besede cesta, zunanje, železnica, avtocesta&#10;&#10;Opis je samodejno ustvarjen">
            <a:extLst>
              <a:ext uri="{FF2B5EF4-FFF2-40B4-BE49-F238E27FC236}">
                <a16:creationId xmlns:a16="http://schemas.microsoft.com/office/drawing/2014/main" id="{8BDD9E4D-410D-4E11-8F5A-958EBDA9E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37" y="3429000"/>
            <a:ext cx="3846813" cy="2281948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322C4F64-223E-4447-8F62-46BE367F0D2B}"/>
              </a:ext>
            </a:extLst>
          </p:cNvPr>
          <p:cNvSpPr txBox="1"/>
          <p:nvPr/>
        </p:nvSpPr>
        <p:spPr>
          <a:xfrm>
            <a:off x="84198" y="6027449"/>
            <a:ext cx="342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545454"/>
                </a:solidFill>
              </a:rPr>
              <a:t>TRACKSIDE DEVICES</a:t>
            </a:r>
            <a:endParaRPr lang="sl-SI" sz="2000" b="1" dirty="0">
              <a:solidFill>
                <a:srgbClr val="545454"/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1E2115C-71B8-4287-A066-85BC03AA945D}"/>
              </a:ext>
            </a:extLst>
          </p:cNvPr>
          <p:cNvSpPr txBox="1"/>
          <p:nvPr/>
        </p:nvSpPr>
        <p:spPr>
          <a:xfrm>
            <a:off x="7590698" y="5998019"/>
            <a:ext cx="446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545454"/>
                </a:solidFill>
              </a:rPr>
              <a:t>MARSHALLING YARDS SYSTEMS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17C4A7D-3789-4708-87A0-C2BC7E4E05B9}"/>
              </a:ext>
            </a:extLst>
          </p:cNvPr>
          <p:cNvSpPr txBox="1"/>
          <p:nvPr/>
        </p:nvSpPr>
        <p:spPr>
          <a:xfrm>
            <a:off x="5086300" y="823886"/>
            <a:ext cx="579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err="1">
                <a:solidFill>
                  <a:schemeClr val="accent1"/>
                </a:solidFill>
              </a:rPr>
              <a:t>Scope</a:t>
            </a:r>
            <a:r>
              <a:rPr lang="sl-SI" sz="3600" b="1" dirty="0">
                <a:solidFill>
                  <a:schemeClr val="accent1"/>
                </a:solidFill>
              </a:rPr>
              <a:t> </a:t>
            </a:r>
            <a:r>
              <a:rPr lang="sl-SI" sz="3600" b="1" dirty="0" err="1">
                <a:solidFill>
                  <a:schemeClr val="accent1"/>
                </a:solidFill>
              </a:rPr>
              <a:t>of</a:t>
            </a:r>
            <a:r>
              <a:rPr lang="sl-SI" sz="3600" b="1" dirty="0">
                <a:solidFill>
                  <a:schemeClr val="accent1"/>
                </a:solidFill>
              </a:rPr>
              <a:t> </a:t>
            </a:r>
            <a:r>
              <a:rPr lang="sl-SI" sz="3600" b="1" dirty="0" err="1">
                <a:solidFill>
                  <a:schemeClr val="accent1"/>
                </a:solidFill>
              </a:rPr>
              <a:t>the</a:t>
            </a:r>
            <a:r>
              <a:rPr lang="sl-SI" sz="3600" b="1" dirty="0">
                <a:solidFill>
                  <a:schemeClr val="accent1"/>
                </a:solidFill>
              </a:rPr>
              <a:t> </a:t>
            </a:r>
            <a:r>
              <a:rPr lang="sl-SI" sz="3600" b="1" dirty="0" err="1">
                <a:solidFill>
                  <a:schemeClr val="accent1"/>
                </a:solidFill>
              </a:rPr>
              <a:t>technology</a:t>
            </a:r>
            <a:endParaRPr lang="sl-SI" sz="36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 descr="Slika, ki vsebuje besede notranji, kuhinja, lonec, mešalec&#10;&#10;Opis je samodejno ustvarjen">
            <a:extLst>
              <a:ext uri="{FF2B5EF4-FFF2-40B4-BE49-F238E27FC236}">
                <a16:creationId xmlns:a16="http://schemas.microsoft.com/office/drawing/2014/main" id="{7E4EBF00-A062-4264-AEA3-7F482EC31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77" y="2747943"/>
            <a:ext cx="4279551" cy="2999100"/>
          </a:xfrm>
          <a:prstGeom prst="rect">
            <a:avLst/>
          </a:prstGeom>
        </p:spPr>
      </p:pic>
      <p:pic>
        <p:nvPicPr>
          <p:cNvPr id="3" name="Slika 2" descr="Slika, ki vsebuje besede zunanje, nebo, prst, zunanji predmet&#10;&#10;Opis je samodejno ustvarjen">
            <a:extLst>
              <a:ext uri="{FF2B5EF4-FFF2-40B4-BE49-F238E27FC236}">
                <a16:creationId xmlns:a16="http://schemas.microsoft.com/office/drawing/2014/main" id="{1757B865-DF20-40B4-B1F9-6A76A23F0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512972"/>
            <a:ext cx="2664296" cy="5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EFEEB019-6B92-4CE1-9E76-47F5908D5E34}"/>
              </a:ext>
            </a:extLst>
          </p:cNvPr>
          <p:cNvSpPr/>
          <p:nvPr/>
        </p:nvSpPr>
        <p:spPr>
          <a:xfrm>
            <a:off x="708816" y="2852603"/>
            <a:ext cx="2664296" cy="1152794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chemeClr val="dk1">
                <a:shade val="50000"/>
                <a:alpha val="44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545454"/>
                </a:solidFill>
              </a:rPr>
              <a:t>CL-E1</a:t>
            </a:r>
          </a:p>
          <a:p>
            <a:pPr algn="ctr"/>
            <a:r>
              <a:rPr lang="sl-SI" dirty="0" err="1">
                <a:solidFill>
                  <a:srgbClr val="545454"/>
                </a:solidFill>
              </a:rPr>
              <a:t>Rail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friction</a:t>
            </a:r>
            <a:r>
              <a:rPr lang="sl-SI" dirty="0">
                <a:solidFill>
                  <a:srgbClr val="545454"/>
                </a:solidFill>
              </a:rPr>
              <a:t> management device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EA16AB9B-02B0-4FA3-8F0A-08FA9E4D3AA1}"/>
              </a:ext>
            </a:extLst>
          </p:cNvPr>
          <p:cNvSpPr/>
          <p:nvPr/>
        </p:nvSpPr>
        <p:spPr>
          <a:xfrm>
            <a:off x="725236" y="1509928"/>
            <a:ext cx="2664296" cy="839451"/>
          </a:xfrm>
          <a:prstGeom prst="rect">
            <a:avLst/>
          </a:prstGeom>
          <a:solidFill>
            <a:srgbClr val="00B0F0">
              <a:alpha val="28000"/>
            </a:srgbClr>
          </a:solidFill>
          <a:ln w="50800"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545454"/>
                </a:solidFill>
              </a:rPr>
              <a:t>TRACKSIDE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EAD404D9-5DB5-4AE0-8F5D-A2482B8AB8A8}"/>
              </a:ext>
            </a:extLst>
          </p:cNvPr>
          <p:cNvSpPr/>
          <p:nvPr/>
        </p:nvSpPr>
        <p:spPr>
          <a:xfrm>
            <a:off x="3811610" y="185846"/>
            <a:ext cx="4676536" cy="600708"/>
          </a:xfrm>
          <a:prstGeom prst="rect">
            <a:avLst/>
          </a:prstGeom>
          <a:solidFill>
            <a:srgbClr val="00B0F0">
              <a:alpha val="28000"/>
            </a:srgbClr>
          </a:solidFill>
          <a:ln w="50800">
            <a:solidFill>
              <a:srgbClr val="54545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sl-SI" b="1" dirty="0" err="1">
                <a:solidFill>
                  <a:srgbClr val="00B0F0"/>
                </a:solidFill>
              </a:rPr>
              <a:t>S</a:t>
            </a:r>
            <a:r>
              <a:rPr lang="sl-SI" sz="1800" b="1" u="none" strike="noStrike" dirty="0" err="1">
                <a:solidFill>
                  <a:srgbClr val="00B0F0"/>
                </a:solidFill>
                <a:effectLst/>
              </a:rPr>
              <a:t>cope</a:t>
            </a:r>
            <a:r>
              <a:rPr lang="sl-SI" sz="1800" b="1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sl-SI" sz="1800" b="1" u="none" strike="noStrike" dirty="0" err="1">
                <a:solidFill>
                  <a:srgbClr val="00B0F0"/>
                </a:solidFill>
                <a:effectLst/>
              </a:rPr>
              <a:t>of</a:t>
            </a:r>
            <a:r>
              <a:rPr lang="sl-SI" sz="1800" b="1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en-GB" b="1" dirty="0">
                <a:solidFill>
                  <a:srgbClr val="00B0F0"/>
                </a:solidFill>
              </a:rPr>
              <a:t>WONROS</a:t>
            </a:r>
            <a:r>
              <a:rPr lang="en-GB" b="1" baseline="30000" dirty="0">
                <a:solidFill>
                  <a:srgbClr val="00B0F0"/>
                </a:solidFill>
              </a:rPr>
              <a:t>TM</a:t>
            </a:r>
            <a:r>
              <a:rPr lang="sl-SI" sz="1800" b="1" u="none" strike="noStrike" dirty="0">
                <a:solidFill>
                  <a:srgbClr val="00B0F0"/>
                </a:solidFill>
                <a:effectLst/>
              </a:rPr>
              <a:t> </a:t>
            </a:r>
            <a:r>
              <a:rPr lang="sl-SI" sz="1800" b="1" u="none" strike="noStrike" dirty="0" err="1">
                <a:solidFill>
                  <a:srgbClr val="00B0F0"/>
                </a:solidFill>
                <a:effectLst/>
              </a:rPr>
              <a:t>technology</a:t>
            </a:r>
            <a:endParaRPr lang="sl-SI" sz="1800" b="1" i="0" u="none" strike="noStrike" dirty="0">
              <a:solidFill>
                <a:srgbClr val="00B0F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0B8342AF-E748-45D7-A5C6-1FB122D9F878}"/>
              </a:ext>
            </a:extLst>
          </p:cNvPr>
          <p:cNvSpPr/>
          <p:nvPr/>
        </p:nvSpPr>
        <p:spPr>
          <a:xfrm>
            <a:off x="8915060" y="1504945"/>
            <a:ext cx="2664296" cy="839451"/>
          </a:xfrm>
          <a:prstGeom prst="rect">
            <a:avLst/>
          </a:prstGeom>
          <a:solidFill>
            <a:srgbClr val="00B0F0">
              <a:alpha val="28000"/>
            </a:srgbClr>
          </a:solidFill>
          <a:ln w="50800"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545454"/>
                </a:solidFill>
              </a:rPr>
              <a:t>SUPPORTING DEVICES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8B9B4BC1-B4BA-440C-A796-35C0A8C56A32}"/>
              </a:ext>
            </a:extLst>
          </p:cNvPr>
          <p:cNvSpPr/>
          <p:nvPr/>
        </p:nvSpPr>
        <p:spPr>
          <a:xfrm>
            <a:off x="4817730" y="1506227"/>
            <a:ext cx="2664296" cy="839451"/>
          </a:xfrm>
          <a:prstGeom prst="rect">
            <a:avLst/>
          </a:prstGeom>
          <a:solidFill>
            <a:srgbClr val="00B0F0">
              <a:alpha val="28000"/>
            </a:srgbClr>
          </a:solidFill>
          <a:ln w="50800"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545454"/>
                </a:solidFill>
              </a:rPr>
              <a:t>ON-BOARD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33F66CC5-FE89-484B-9212-0461DB0D569D}"/>
              </a:ext>
            </a:extLst>
          </p:cNvPr>
          <p:cNvSpPr/>
          <p:nvPr/>
        </p:nvSpPr>
        <p:spPr>
          <a:xfrm>
            <a:off x="708816" y="4513268"/>
            <a:ext cx="2664296" cy="1291996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chemeClr val="dk1">
                <a:shade val="50000"/>
                <a:alpha val="44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545454"/>
                </a:solidFill>
              </a:rPr>
              <a:t>BREMEX ANNSYS</a:t>
            </a:r>
          </a:p>
          <a:p>
            <a:pPr algn="ctr"/>
            <a:r>
              <a:rPr lang="sl-SI" dirty="0" err="1">
                <a:solidFill>
                  <a:srgbClr val="545454"/>
                </a:solidFill>
              </a:rPr>
              <a:t>Anti-noise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and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wear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system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for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hump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yard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retaders</a:t>
            </a:r>
            <a:endParaRPr lang="sl-SI" dirty="0">
              <a:solidFill>
                <a:srgbClr val="545454"/>
              </a:solidFill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F6695AF6-215F-41D1-8281-3048588F65A8}"/>
              </a:ext>
            </a:extLst>
          </p:cNvPr>
          <p:cNvSpPr/>
          <p:nvPr/>
        </p:nvSpPr>
        <p:spPr>
          <a:xfrm>
            <a:off x="4817730" y="4525785"/>
            <a:ext cx="2664296" cy="1152794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chemeClr val="dk1">
                <a:shade val="50000"/>
                <a:alpha val="44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err="1">
                <a:solidFill>
                  <a:srgbClr val="545454"/>
                </a:solidFill>
              </a:rPr>
              <a:t>DRYproANNSYS</a:t>
            </a:r>
            <a:endParaRPr lang="sl-SI" b="1" dirty="0">
              <a:solidFill>
                <a:srgbClr val="545454"/>
              </a:solidFill>
            </a:endParaRPr>
          </a:p>
          <a:p>
            <a:pPr algn="ctr"/>
            <a:r>
              <a:rPr lang="sl-SI" dirty="0" err="1">
                <a:solidFill>
                  <a:srgbClr val="545454"/>
                </a:solidFill>
              </a:rPr>
              <a:t>Contact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system</a:t>
            </a:r>
            <a:r>
              <a:rPr lang="sl-SI" dirty="0">
                <a:solidFill>
                  <a:srgbClr val="545454"/>
                </a:solidFill>
              </a:rPr>
              <a:t> w/o </a:t>
            </a:r>
            <a:r>
              <a:rPr lang="sl-SI" dirty="0" err="1">
                <a:solidFill>
                  <a:srgbClr val="545454"/>
                </a:solidFill>
              </a:rPr>
              <a:t>compressed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air</a:t>
            </a:r>
            <a:endParaRPr lang="sl-SI" dirty="0">
              <a:solidFill>
                <a:srgbClr val="545454"/>
              </a:solidFill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EDEC8A60-9844-4430-BE0A-40D960A9697D}"/>
              </a:ext>
            </a:extLst>
          </p:cNvPr>
          <p:cNvSpPr/>
          <p:nvPr/>
        </p:nvSpPr>
        <p:spPr>
          <a:xfrm>
            <a:off x="4765408" y="2852603"/>
            <a:ext cx="2664296" cy="1152794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chemeClr val="dk1">
                <a:shade val="50000"/>
                <a:alpha val="44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545454"/>
                </a:solidFill>
              </a:rPr>
              <a:t>i-ROCK</a:t>
            </a:r>
          </a:p>
          <a:p>
            <a:pPr algn="ctr"/>
            <a:r>
              <a:rPr lang="sl-SI" dirty="0" err="1">
                <a:solidFill>
                  <a:srgbClr val="545454"/>
                </a:solidFill>
              </a:rPr>
              <a:t>Spraying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system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with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compressed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air</a:t>
            </a:r>
            <a:endParaRPr lang="sl-SI" dirty="0">
              <a:solidFill>
                <a:srgbClr val="545454"/>
              </a:solidFill>
            </a:endParaRP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937B89B0-C94E-41A6-B8BA-42A36CC78C73}"/>
              </a:ext>
            </a:extLst>
          </p:cNvPr>
          <p:cNvSpPr/>
          <p:nvPr/>
        </p:nvSpPr>
        <p:spPr>
          <a:xfrm>
            <a:off x="8934744" y="4513268"/>
            <a:ext cx="2664296" cy="1152794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chemeClr val="dk1">
                <a:shade val="50000"/>
                <a:alpha val="44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545454"/>
                </a:solidFill>
              </a:rPr>
              <a:t>SERVICING, INSTALLATION &amp; RUNNING-IN DEVICES</a:t>
            </a:r>
            <a:endParaRPr lang="sl-SI" dirty="0">
              <a:solidFill>
                <a:srgbClr val="545454"/>
              </a:solidFill>
            </a:endParaRP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F7EBCFC9-6F41-4F85-BBBF-FD201A879F12}"/>
              </a:ext>
            </a:extLst>
          </p:cNvPr>
          <p:cNvSpPr/>
          <p:nvPr/>
        </p:nvSpPr>
        <p:spPr>
          <a:xfrm>
            <a:off x="8882541" y="2877973"/>
            <a:ext cx="2664296" cy="1152794"/>
          </a:xfrm>
          <a:prstGeom prst="rect">
            <a:avLst/>
          </a:prstGeom>
          <a:solidFill>
            <a:srgbClr val="00B0F0">
              <a:alpha val="28000"/>
            </a:srgbClr>
          </a:solidFill>
          <a:ln w="38100">
            <a:solidFill>
              <a:schemeClr val="dk1">
                <a:shade val="50000"/>
                <a:alpha val="44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545454"/>
                </a:solidFill>
              </a:rPr>
              <a:t>FILLING STATIONS</a:t>
            </a:r>
          </a:p>
          <a:p>
            <a:pPr algn="ctr"/>
            <a:r>
              <a:rPr lang="sl-SI" dirty="0" err="1">
                <a:solidFill>
                  <a:srgbClr val="545454"/>
                </a:solidFill>
              </a:rPr>
              <a:t>For</a:t>
            </a:r>
            <a:r>
              <a:rPr lang="sl-SI" dirty="0">
                <a:solidFill>
                  <a:srgbClr val="545454"/>
                </a:solidFill>
              </a:rPr>
              <a:t> on-</a:t>
            </a:r>
            <a:r>
              <a:rPr lang="sl-SI" dirty="0" err="1">
                <a:solidFill>
                  <a:srgbClr val="545454"/>
                </a:solidFill>
              </a:rPr>
              <a:t>board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and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trackside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devices</a:t>
            </a:r>
            <a:endParaRPr lang="sl-SI" dirty="0">
              <a:solidFill>
                <a:srgbClr val="545454"/>
              </a:solidFill>
            </a:endParaRPr>
          </a:p>
        </p:txBody>
      </p:sp>
      <p:cxnSp>
        <p:nvCxnSpPr>
          <p:cNvPr id="20" name="Raven povezovalnik 19">
            <a:extLst>
              <a:ext uri="{FF2B5EF4-FFF2-40B4-BE49-F238E27FC236}">
                <a16:creationId xmlns:a16="http://schemas.microsoft.com/office/drawing/2014/main" id="{A15979DD-A68D-4034-BDB3-BD7ED8BEFB74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2057384" y="807148"/>
            <a:ext cx="1740102" cy="7027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C7880DCB-ED97-4EE3-A944-392CDA93E2F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149878" y="815739"/>
            <a:ext cx="0" cy="690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ovezovalnik 21">
            <a:extLst>
              <a:ext uri="{FF2B5EF4-FFF2-40B4-BE49-F238E27FC236}">
                <a16:creationId xmlns:a16="http://schemas.microsoft.com/office/drawing/2014/main" id="{70D7DBFE-CCC8-4F02-BB16-8CF9D26E580D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502270" y="786554"/>
            <a:ext cx="1744938" cy="7183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en povezovalnik 29">
            <a:extLst>
              <a:ext uri="{FF2B5EF4-FFF2-40B4-BE49-F238E27FC236}">
                <a16:creationId xmlns:a16="http://schemas.microsoft.com/office/drawing/2014/main" id="{BFA2E6D9-94E0-401C-943D-1FC89A6FA824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 flipH="1">
            <a:off x="2040964" y="2349379"/>
            <a:ext cx="16420" cy="5032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en povezovalnik 32">
            <a:extLst>
              <a:ext uri="{FF2B5EF4-FFF2-40B4-BE49-F238E27FC236}">
                <a16:creationId xmlns:a16="http://schemas.microsoft.com/office/drawing/2014/main" id="{01665E74-34E6-4B39-B52E-59444B85FBBC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2040964" y="4005397"/>
            <a:ext cx="0" cy="5078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ven povezovalnik 38">
            <a:extLst>
              <a:ext uri="{FF2B5EF4-FFF2-40B4-BE49-F238E27FC236}">
                <a16:creationId xmlns:a16="http://schemas.microsoft.com/office/drawing/2014/main" id="{85B19238-8B71-4159-B6FB-EBA9337EC7F0}"/>
              </a:ext>
            </a:extLst>
          </p:cNvPr>
          <p:cNvCxnSpPr>
            <a:cxnSpLocks/>
          </p:cNvCxnSpPr>
          <p:nvPr/>
        </p:nvCxnSpPr>
        <p:spPr>
          <a:xfrm>
            <a:off x="6158098" y="2344396"/>
            <a:ext cx="0" cy="5078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ven povezovalnik 39">
            <a:extLst>
              <a:ext uri="{FF2B5EF4-FFF2-40B4-BE49-F238E27FC236}">
                <a16:creationId xmlns:a16="http://schemas.microsoft.com/office/drawing/2014/main" id="{78001E3B-80D0-46C0-8E62-D069FC709882}"/>
              </a:ext>
            </a:extLst>
          </p:cNvPr>
          <p:cNvCxnSpPr>
            <a:cxnSpLocks/>
          </p:cNvCxnSpPr>
          <p:nvPr/>
        </p:nvCxnSpPr>
        <p:spPr>
          <a:xfrm>
            <a:off x="6158098" y="4017914"/>
            <a:ext cx="0" cy="5078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en povezovalnik 40">
            <a:extLst>
              <a:ext uri="{FF2B5EF4-FFF2-40B4-BE49-F238E27FC236}">
                <a16:creationId xmlns:a16="http://schemas.microsoft.com/office/drawing/2014/main" id="{78C246D6-E806-46DD-963B-E2A984E35A8E}"/>
              </a:ext>
            </a:extLst>
          </p:cNvPr>
          <p:cNvCxnSpPr>
            <a:cxnSpLocks/>
          </p:cNvCxnSpPr>
          <p:nvPr/>
        </p:nvCxnSpPr>
        <p:spPr>
          <a:xfrm>
            <a:off x="10295204" y="4037803"/>
            <a:ext cx="0" cy="5078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en povezovalnik 41">
            <a:extLst>
              <a:ext uri="{FF2B5EF4-FFF2-40B4-BE49-F238E27FC236}">
                <a16:creationId xmlns:a16="http://schemas.microsoft.com/office/drawing/2014/main" id="{D46703C7-6F3B-40B6-A2CF-42BFE912296B}"/>
              </a:ext>
            </a:extLst>
          </p:cNvPr>
          <p:cNvCxnSpPr>
            <a:cxnSpLocks/>
          </p:cNvCxnSpPr>
          <p:nvPr/>
        </p:nvCxnSpPr>
        <p:spPr>
          <a:xfrm>
            <a:off x="10294066" y="2357249"/>
            <a:ext cx="0" cy="5078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4F2C434-269B-45B5-8D9E-6A199465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9" y="2265372"/>
            <a:ext cx="1172671" cy="5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69B8047-8052-4D4D-9E6A-4CA6629B5119}"/>
              </a:ext>
            </a:extLst>
          </p:cNvPr>
          <p:cNvSpPr txBox="1"/>
          <p:nvPr/>
        </p:nvSpPr>
        <p:spPr>
          <a:xfrm>
            <a:off x="1854710" y="2331992"/>
            <a:ext cx="699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b="1" dirty="0">
                <a:solidFill>
                  <a:srgbClr val="54545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WONROS </a:t>
            </a:r>
            <a:r>
              <a:rPr lang="sl-SI" b="1" dirty="0" err="1">
                <a:solidFill>
                  <a:srgbClr val="54545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trackside</a:t>
            </a:r>
            <a:r>
              <a:rPr lang="sl-SI" b="1" dirty="0">
                <a:solidFill>
                  <a:srgbClr val="54545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b="1" dirty="0" err="1">
                <a:solidFill>
                  <a:srgbClr val="54545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technology</a:t>
            </a:r>
            <a:r>
              <a:rPr lang="sl-SI" b="1" dirty="0">
                <a:solidFill>
                  <a:srgbClr val="545454"/>
                </a:solidFill>
              </a:rPr>
              <a:t> (6 min)</a:t>
            </a:r>
          </a:p>
        </p:txBody>
      </p:sp>
      <p:pic>
        <p:nvPicPr>
          <p:cNvPr id="6" name="Slika 5" descr="Slika, ki vsebuje besede drevo, nebo, zunanje, sled&#10;&#10;Opis je samodejno ustvarjen">
            <a:extLst>
              <a:ext uri="{FF2B5EF4-FFF2-40B4-BE49-F238E27FC236}">
                <a16:creationId xmlns:a16="http://schemas.microsoft.com/office/drawing/2014/main" id="{B1FEBE79-5EEA-4E98-BD64-EB613FF61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1468090"/>
            <a:ext cx="3607058" cy="4171097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063EAAB-2F8C-4997-BA8F-C61DF65DD7D9}"/>
              </a:ext>
            </a:extLst>
          </p:cNvPr>
          <p:cNvSpPr txBox="1"/>
          <p:nvPr/>
        </p:nvSpPr>
        <p:spPr>
          <a:xfrm>
            <a:off x="621804" y="3289515"/>
            <a:ext cx="6993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b="1" dirty="0" err="1">
                <a:solidFill>
                  <a:srgbClr val="00B0F0"/>
                </a:solidFill>
              </a:rPr>
              <a:t>Low</a:t>
            </a:r>
            <a:r>
              <a:rPr lang="sl-SI" b="1" dirty="0">
                <a:solidFill>
                  <a:srgbClr val="00B0F0"/>
                </a:solidFill>
              </a:rPr>
              <a:t> CHFC </a:t>
            </a:r>
            <a:r>
              <a:rPr lang="sl-SI" b="1" dirty="0" err="1">
                <a:solidFill>
                  <a:srgbClr val="00B0F0"/>
                </a:solidFill>
              </a:rPr>
              <a:t>consumption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545454"/>
                </a:solidFill>
              </a:rPr>
              <a:t>– </a:t>
            </a:r>
            <a:r>
              <a:rPr lang="sl-SI" dirty="0" err="1">
                <a:solidFill>
                  <a:srgbClr val="545454"/>
                </a:solidFill>
              </a:rPr>
              <a:t>reservoir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typically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refilled</a:t>
            </a:r>
            <a:r>
              <a:rPr lang="sl-SI" dirty="0">
                <a:solidFill>
                  <a:srgbClr val="545454"/>
                </a:solidFill>
              </a:rPr>
              <a:t> 2-3 </a:t>
            </a:r>
            <a:r>
              <a:rPr lang="sl-SI" dirty="0" err="1">
                <a:solidFill>
                  <a:srgbClr val="545454"/>
                </a:solidFill>
              </a:rPr>
              <a:t>times</a:t>
            </a:r>
            <a:r>
              <a:rPr lang="sl-SI" dirty="0">
                <a:solidFill>
                  <a:srgbClr val="545454"/>
                </a:solidFill>
              </a:rPr>
              <a:t> per </a:t>
            </a:r>
            <a:r>
              <a:rPr lang="sl-SI" dirty="0" err="1">
                <a:solidFill>
                  <a:srgbClr val="545454"/>
                </a:solidFill>
              </a:rPr>
              <a:t>year</a:t>
            </a:r>
            <a:r>
              <a:rPr lang="sl-SI" b="1" dirty="0">
                <a:solidFill>
                  <a:srgbClr val="545454"/>
                </a:solidFill>
              </a:rPr>
              <a:t>.</a:t>
            </a:r>
          </a:p>
          <a:p>
            <a:endParaRPr lang="sl-SI" b="1" dirty="0">
              <a:solidFill>
                <a:srgbClr val="54545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dirty="0" err="1">
                <a:solidFill>
                  <a:srgbClr val="545454"/>
                </a:solidFill>
              </a:rPr>
              <a:t>Low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maintenance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costs</a:t>
            </a:r>
            <a:r>
              <a:rPr lang="en-US" dirty="0">
                <a:solidFill>
                  <a:srgbClr val="545454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servicing</a:t>
            </a:r>
            <a:r>
              <a:rPr lang="sl-SI" b="1" dirty="0">
                <a:solidFill>
                  <a:srgbClr val="00B0F0"/>
                </a:solidFill>
              </a:rPr>
              <a:t>/</a:t>
            </a:r>
            <a:r>
              <a:rPr lang="sl-SI" b="1" dirty="0" err="1">
                <a:solidFill>
                  <a:srgbClr val="00B0F0"/>
                </a:solidFill>
              </a:rPr>
              <a:t>maintenance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once/twice per year</a:t>
            </a:r>
            <a:r>
              <a:rPr lang="sl-SI" b="1" dirty="0">
                <a:solidFill>
                  <a:srgbClr val="00B0F0"/>
                </a:solidFill>
              </a:rPr>
              <a:t>.</a:t>
            </a:r>
            <a:endParaRPr lang="sl-SI" b="1" dirty="0">
              <a:solidFill>
                <a:srgbClr val="545454"/>
              </a:solidFill>
            </a:endParaRPr>
          </a:p>
          <a:p>
            <a:endParaRPr lang="sl-SI" dirty="0">
              <a:solidFill>
                <a:srgbClr val="54545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b="1" dirty="0" err="1">
                <a:solidFill>
                  <a:srgbClr val="00B0F0"/>
                </a:solidFill>
              </a:rPr>
              <a:t>Highly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accurate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application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545454"/>
                </a:solidFill>
              </a:rPr>
              <a:t>to </a:t>
            </a:r>
            <a:r>
              <a:rPr lang="sl-SI" dirty="0" err="1">
                <a:solidFill>
                  <a:srgbClr val="545454"/>
                </a:solidFill>
              </a:rPr>
              <a:t>all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parts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of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the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en-US" dirty="0">
                <a:solidFill>
                  <a:srgbClr val="545454"/>
                </a:solidFill>
              </a:rPr>
              <a:t>wheel</a:t>
            </a:r>
            <a:r>
              <a:rPr lang="sl-SI" dirty="0">
                <a:solidFill>
                  <a:srgbClr val="545454"/>
                </a:solidFill>
              </a:rPr>
              <a:t>-</a:t>
            </a:r>
            <a:r>
              <a:rPr lang="en-US" dirty="0">
                <a:solidFill>
                  <a:srgbClr val="545454"/>
                </a:solidFill>
              </a:rPr>
              <a:t>rail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interface</a:t>
            </a:r>
            <a:r>
              <a:rPr lang="sl-SI" dirty="0">
                <a:solidFill>
                  <a:srgbClr val="545454"/>
                </a:solidFill>
              </a:rPr>
              <a:t>.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FD43465-331A-4665-B858-3754A694C466}"/>
              </a:ext>
            </a:extLst>
          </p:cNvPr>
          <p:cNvSpPr txBox="1"/>
          <p:nvPr/>
        </p:nvSpPr>
        <p:spPr>
          <a:xfrm>
            <a:off x="3509378" y="429164"/>
            <a:ext cx="53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Trackside</a:t>
            </a:r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devices</a:t>
            </a:r>
            <a:endParaRPr lang="sl-SI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3DFA681-3B5A-4CCD-8254-0CFA83F64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5" y="266112"/>
            <a:ext cx="1109342" cy="9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1" y="1987662"/>
            <a:ext cx="7056352" cy="288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PoljeZBesedilom 50"/>
          <p:cNvSpPr txBox="1"/>
          <p:nvPr/>
        </p:nvSpPr>
        <p:spPr>
          <a:xfrm>
            <a:off x="7606580" y="1987662"/>
            <a:ext cx="3924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err="1">
                <a:solidFill>
                  <a:srgbClr val="00B0F0"/>
                </a:solidFill>
              </a:rPr>
              <a:t>Complete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conditioning</a:t>
            </a:r>
            <a:r>
              <a:rPr lang="sl-SI" b="1" dirty="0">
                <a:solidFill>
                  <a:srgbClr val="00B0F0"/>
                </a:solidFill>
              </a:rPr>
              <a:t> (</a:t>
            </a:r>
            <a:r>
              <a:rPr lang="sl-SI" b="1" dirty="0" err="1">
                <a:solidFill>
                  <a:srgbClr val="00B0F0"/>
                </a:solidFill>
              </a:rPr>
              <a:t>unique</a:t>
            </a:r>
            <a:r>
              <a:rPr lang="sl-SI" b="1" dirty="0">
                <a:solidFill>
                  <a:srgbClr val="00B0F0"/>
                </a:solidFill>
              </a:rPr>
              <a:t> on </a:t>
            </a:r>
            <a:r>
              <a:rPr lang="sl-SI" b="1" dirty="0" err="1">
                <a:solidFill>
                  <a:srgbClr val="00B0F0"/>
                </a:solidFill>
              </a:rPr>
              <a:t>the</a:t>
            </a:r>
            <a:r>
              <a:rPr lang="sl-SI" b="1" dirty="0">
                <a:solidFill>
                  <a:srgbClr val="00B0F0"/>
                </a:solidFill>
              </a:rPr>
              <a:t> market) </a:t>
            </a:r>
            <a:r>
              <a:rPr lang="sl-SI" dirty="0">
                <a:solidFill>
                  <a:srgbClr val="545454"/>
                </a:solidFill>
              </a:rPr>
              <a:t>– </a:t>
            </a:r>
            <a:r>
              <a:rPr lang="sl-SI" dirty="0" err="1">
                <a:solidFill>
                  <a:srgbClr val="545454"/>
                </a:solidFill>
              </a:rPr>
              <a:t>all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parts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of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the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wheel</a:t>
            </a:r>
            <a:r>
              <a:rPr lang="sl-SI" dirty="0">
                <a:solidFill>
                  <a:srgbClr val="545454"/>
                </a:solidFill>
              </a:rPr>
              <a:t> are </a:t>
            </a:r>
            <a:r>
              <a:rPr lang="sl-SI" dirty="0" err="1">
                <a:solidFill>
                  <a:srgbClr val="545454"/>
                </a:solidFill>
              </a:rPr>
              <a:t>addressed</a:t>
            </a:r>
            <a:r>
              <a:rPr lang="sl-SI" dirty="0">
                <a:solidFill>
                  <a:srgbClr val="545454"/>
                </a:solidFill>
              </a:rPr>
              <a:t>:</a:t>
            </a:r>
          </a:p>
          <a:p>
            <a:r>
              <a:rPr lang="sl-SI" dirty="0" err="1">
                <a:solidFill>
                  <a:srgbClr val="545454"/>
                </a:solidFill>
              </a:rPr>
              <a:t>CHFCs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works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both</a:t>
            </a:r>
            <a:r>
              <a:rPr lang="sl-SI" dirty="0">
                <a:solidFill>
                  <a:srgbClr val="545454"/>
                </a:solidFill>
              </a:rPr>
              <a:t> as top </a:t>
            </a:r>
            <a:r>
              <a:rPr lang="sl-SI" dirty="0" err="1">
                <a:solidFill>
                  <a:srgbClr val="545454"/>
                </a:solidFill>
              </a:rPr>
              <a:t>of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rail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friction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modifier</a:t>
            </a:r>
            <a:r>
              <a:rPr lang="sl-SI" dirty="0">
                <a:solidFill>
                  <a:srgbClr val="545454"/>
                </a:solidFill>
              </a:rPr>
              <a:t> (TOR FM) </a:t>
            </a:r>
            <a:r>
              <a:rPr lang="sl-SI" dirty="0" err="1">
                <a:solidFill>
                  <a:srgbClr val="545454"/>
                </a:solidFill>
              </a:rPr>
              <a:t>and</a:t>
            </a:r>
            <a:r>
              <a:rPr lang="sl-SI" dirty="0">
                <a:solidFill>
                  <a:srgbClr val="545454"/>
                </a:solidFill>
              </a:rPr>
              <a:t> as </a:t>
            </a:r>
            <a:r>
              <a:rPr lang="sl-SI" dirty="0" err="1">
                <a:solidFill>
                  <a:srgbClr val="545454"/>
                </a:solidFill>
              </a:rPr>
              <a:t>wheel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flange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lubricant</a:t>
            </a:r>
            <a:r>
              <a:rPr lang="sl-SI" dirty="0">
                <a:solidFill>
                  <a:srgbClr val="545454"/>
                </a:solidFill>
              </a:rPr>
              <a:t> (WFL), </a:t>
            </a:r>
            <a:r>
              <a:rPr lang="sl-SI" dirty="0" err="1">
                <a:solidFill>
                  <a:srgbClr val="545454"/>
                </a:solidFill>
              </a:rPr>
              <a:t>and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wheel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flank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lubricant</a:t>
            </a:r>
            <a:r>
              <a:rPr lang="sl-SI" dirty="0">
                <a:solidFill>
                  <a:srgbClr val="545454"/>
                </a:solidFill>
              </a:rPr>
              <a:t>.</a:t>
            </a:r>
            <a:endParaRPr lang="en-US" dirty="0">
              <a:solidFill>
                <a:srgbClr val="545454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38DA775-5C37-4DD4-9A93-F0284C9F12CE}"/>
              </a:ext>
            </a:extLst>
          </p:cNvPr>
          <p:cNvSpPr txBox="1"/>
          <p:nvPr/>
        </p:nvSpPr>
        <p:spPr>
          <a:xfrm>
            <a:off x="477788" y="5418998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b="1" dirty="0" err="1">
                <a:solidFill>
                  <a:srgbClr val="545454"/>
                </a:solidFill>
              </a:rPr>
              <a:t>Compressed</a:t>
            </a:r>
            <a:r>
              <a:rPr lang="sl-SI" sz="1600" b="1" dirty="0">
                <a:solidFill>
                  <a:srgbClr val="545454"/>
                </a:solidFill>
              </a:rPr>
              <a:t> </a:t>
            </a:r>
            <a:r>
              <a:rPr lang="sl-SI" sz="1600" b="1" dirty="0" err="1">
                <a:solidFill>
                  <a:srgbClr val="545454"/>
                </a:solidFill>
              </a:rPr>
              <a:t>air</a:t>
            </a:r>
            <a:r>
              <a:rPr lang="sl-SI" sz="1600" b="1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system</a:t>
            </a:r>
            <a:r>
              <a:rPr lang="sl-SI" sz="1600" dirty="0">
                <a:solidFill>
                  <a:srgbClr val="545454"/>
                </a:solidFill>
              </a:rPr>
              <a:t> (i-ROCK) </a:t>
            </a:r>
          </a:p>
          <a:p>
            <a:r>
              <a:rPr lang="sl-SI" sz="1600" b="1" dirty="0">
                <a:solidFill>
                  <a:srgbClr val="545454"/>
                </a:solidFill>
              </a:rPr>
              <a:t>No </a:t>
            </a:r>
            <a:r>
              <a:rPr lang="sl-SI" sz="1600" b="1" dirty="0" err="1">
                <a:solidFill>
                  <a:srgbClr val="545454"/>
                </a:solidFill>
              </a:rPr>
              <a:t>compressed</a:t>
            </a:r>
            <a:r>
              <a:rPr lang="sl-SI" sz="1600" b="1" dirty="0">
                <a:solidFill>
                  <a:srgbClr val="545454"/>
                </a:solidFill>
              </a:rPr>
              <a:t> </a:t>
            </a:r>
            <a:r>
              <a:rPr lang="sl-SI" sz="1600" b="1" dirty="0" err="1">
                <a:solidFill>
                  <a:srgbClr val="545454"/>
                </a:solidFill>
              </a:rPr>
              <a:t>air</a:t>
            </a:r>
            <a:r>
              <a:rPr lang="sl-SI" sz="1600" b="1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system</a:t>
            </a:r>
            <a:r>
              <a:rPr lang="sl-SI" sz="1600" dirty="0">
                <a:solidFill>
                  <a:srgbClr val="545454"/>
                </a:solidFill>
              </a:rPr>
              <a:t> (</a:t>
            </a:r>
            <a:r>
              <a:rPr lang="sl-SI" sz="1600" dirty="0" err="1">
                <a:solidFill>
                  <a:srgbClr val="545454"/>
                </a:solidFill>
              </a:rPr>
              <a:t>DRYproANNSYS</a:t>
            </a:r>
            <a:r>
              <a:rPr lang="sl-SI" sz="1600" dirty="0">
                <a:solidFill>
                  <a:srgbClr val="545454"/>
                </a:solidFill>
              </a:rPr>
              <a:t>). </a:t>
            </a:r>
          </a:p>
          <a:p>
            <a:r>
              <a:rPr lang="sl-SI" sz="1600" dirty="0" err="1">
                <a:solidFill>
                  <a:srgbClr val="545454"/>
                </a:solidFill>
              </a:rPr>
              <a:t>High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precison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applyication</a:t>
            </a:r>
            <a:r>
              <a:rPr lang="sl-SI" sz="1600" dirty="0">
                <a:solidFill>
                  <a:srgbClr val="545454"/>
                </a:solidFill>
              </a:rPr>
              <a:t> to </a:t>
            </a:r>
            <a:r>
              <a:rPr lang="sl-SI" sz="1600" dirty="0" err="1">
                <a:solidFill>
                  <a:srgbClr val="545454"/>
                </a:solidFill>
              </a:rPr>
              <a:t>chosen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parts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of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the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wheel</a:t>
            </a:r>
            <a:r>
              <a:rPr lang="sl-SI" sz="1600" dirty="0">
                <a:solidFill>
                  <a:srgbClr val="545454"/>
                </a:solidFill>
              </a:rPr>
              <a:t>. </a:t>
            </a:r>
          </a:p>
          <a:p>
            <a:r>
              <a:rPr lang="sl-SI" sz="1600" dirty="0" err="1">
                <a:solidFill>
                  <a:srgbClr val="545454"/>
                </a:solidFill>
              </a:rPr>
              <a:t>Operation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modes</a:t>
            </a:r>
            <a:r>
              <a:rPr lang="sl-SI" sz="1600" dirty="0">
                <a:solidFill>
                  <a:srgbClr val="545454"/>
                </a:solidFill>
              </a:rPr>
              <a:t>: </a:t>
            </a:r>
            <a:r>
              <a:rPr lang="sl-SI" sz="1600" dirty="0" err="1">
                <a:solidFill>
                  <a:srgbClr val="545454"/>
                </a:solidFill>
              </a:rPr>
              <a:t>curve</a:t>
            </a:r>
            <a:r>
              <a:rPr lang="sl-SI" sz="1600" dirty="0">
                <a:solidFill>
                  <a:srgbClr val="545454"/>
                </a:solidFill>
              </a:rPr>
              <a:t> mode, </a:t>
            </a:r>
            <a:r>
              <a:rPr lang="sl-SI" sz="1600" dirty="0" err="1">
                <a:solidFill>
                  <a:srgbClr val="545454"/>
                </a:solidFill>
              </a:rPr>
              <a:t>straigt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track</a:t>
            </a:r>
            <a:r>
              <a:rPr lang="sl-SI" sz="1600" dirty="0">
                <a:solidFill>
                  <a:srgbClr val="545454"/>
                </a:solidFill>
              </a:rPr>
              <a:t> mode, </a:t>
            </a:r>
            <a:r>
              <a:rPr lang="sl-SI" sz="1600" dirty="0" err="1">
                <a:solidFill>
                  <a:srgbClr val="545454"/>
                </a:solidFill>
              </a:rPr>
              <a:t>stand-by</a:t>
            </a:r>
            <a:r>
              <a:rPr lang="sl-SI" sz="1600" dirty="0">
                <a:solidFill>
                  <a:srgbClr val="545454"/>
                </a:solidFill>
              </a:rPr>
              <a:t> mode.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2CF5EE2-5DD6-4A17-880F-8FA53A667977}"/>
              </a:ext>
            </a:extLst>
          </p:cNvPr>
          <p:cNvSpPr txBox="1"/>
          <p:nvPr/>
        </p:nvSpPr>
        <p:spPr>
          <a:xfrm>
            <a:off x="3509378" y="429164"/>
            <a:ext cx="53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On-</a:t>
            </a:r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board</a:t>
            </a:r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devices</a:t>
            </a:r>
            <a:endParaRPr lang="sl-SI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12" name="Slika 1">
            <a:extLst>
              <a:ext uri="{FF2B5EF4-FFF2-40B4-BE49-F238E27FC236}">
                <a16:creationId xmlns:a16="http://schemas.microsoft.com/office/drawing/2014/main" id="{3FF848C0-A090-4594-AA10-7A32DC99C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075" y="4448868"/>
            <a:ext cx="3393187" cy="203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72799D3-7D2E-4A00-A00A-CE42B7F7E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7" y="276306"/>
            <a:ext cx="1031980" cy="8698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0AA54DF-FC06-48AF-8ADE-61398A27E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196921"/>
            <a:ext cx="1201211" cy="10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oljeZBesedilom 50"/>
          <p:cNvSpPr txBox="1"/>
          <p:nvPr/>
        </p:nvSpPr>
        <p:spPr>
          <a:xfrm>
            <a:off x="7462564" y="1844824"/>
            <a:ext cx="39246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b="1" dirty="0" err="1">
                <a:solidFill>
                  <a:srgbClr val="00B0F0"/>
                </a:solidFill>
              </a:rPr>
              <a:t>Bremex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Annsys</a:t>
            </a:r>
            <a:r>
              <a:rPr lang="sl-SI" b="1" dirty="0">
                <a:solidFill>
                  <a:srgbClr val="00B0F0"/>
                </a:solidFill>
              </a:rPr>
              <a:t> is a </a:t>
            </a:r>
            <a:r>
              <a:rPr lang="sl-SI" b="1" dirty="0" err="1">
                <a:solidFill>
                  <a:srgbClr val="00B0F0"/>
                </a:solidFill>
              </a:rPr>
              <a:t>globally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unique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solution</a:t>
            </a:r>
            <a:r>
              <a:rPr lang="sl-SI" b="1" dirty="0">
                <a:solidFill>
                  <a:srgbClr val="00B0F0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l-SI" dirty="0">
              <a:solidFill>
                <a:srgbClr val="54545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dirty="0" err="1">
                <a:solidFill>
                  <a:srgbClr val="545454"/>
                </a:solidFill>
              </a:rPr>
              <a:t>Efficient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reduction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of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noise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generated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by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trackside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brakes</a:t>
            </a:r>
            <a:r>
              <a:rPr lang="sl-SI" dirty="0">
                <a:solidFill>
                  <a:srgbClr val="545454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l-SI" dirty="0">
              <a:solidFill>
                <a:srgbClr val="54545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dirty="0" err="1">
                <a:solidFill>
                  <a:srgbClr val="545454"/>
                </a:solidFill>
              </a:rPr>
              <a:t>Noise</a:t>
            </a:r>
            <a:r>
              <a:rPr lang="sl-SI" dirty="0">
                <a:solidFill>
                  <a:srgbClr val="545454"/>
                </a:solidFill>
              </a:rPr>
              <a:t> is </a:t>
            </a:r>
            <a:r>
              <a:rPr lang="sl-SI" dirty="0" err="1">
                <a:solidFill>
                  <a:srgbClr val="545454"/>
                </a:solidFill>
              </a:rPr>
              <a:t>reduced</a:t>
            </a:r>
            <a:r>
              <a:rPr lang="sl-SI" dirty="0">
                <a:solidFill>
                  <a:srgbClr val="545454"/>
                </a:solidFill>
              </a:rPr>
              <a:t> (</a:t>
            </a:r>
            <a:r>
              <a:rPr lang="sl-SI" dirty="0" err="1">
                <a:solidFill>
                  <a:srgbClr val="545454"/>
                </a:solidFill>
              </a:rPr>
              <a:t>eliminated</a:t>
            </a:r>
            <a:r>
              <a:rPr lang="sl-SI" dirty="0">
                <a:solidFill>
                  <a:srgbClr val="545454"/>
                </a:solidFill>
              </a:rPr>
              <a:t>) </a:t>
            </a:r>
            <a:r>
              <a:rPr lang="sl-SI" dirty="0" err="1">
                <a:solidFill>
                  <a:srgbClr val="545454"/>
                </a:solidFill>
              </a:rPr>
              <a:t>by</a:t>
            </a:r>
            <a:r>
              <a:rPr lang="sl-SI" dirty="0">
                <a:solidFill>
                  <a:srgbClr val="545454"/>
                </a:solidFill>
              </a:rPr>
              <a:t> up to 99,9% </a:t>
            </a:r>
            <a:r>
              <a:rPr lang="sl-SI" dirty="0" err="1">
                <a:solidFill>
                  <a:srgbClr val="545454"/>
                </a:solidFill>
              </a:rPr>
              <a:t>or</a:t>
            </a:r>
            <a:r>
              <a:rPr lang="sl-SI" dirty="0">
                <a:solidFill>
                  <a:srgbClr val="545454"/>
                </a:solidFill>
              </a:rPr>
              <a:t> 30 </a:t>
            </a:r>
            <a:r>
              <a:rPr lang="sl-SI" dirty="0" err="1">
                <a:solidFill>
                  <a:srgbClr val="545454"/>
                </a:solidFill>
              </a:rPr>
              <a:t>dBA</a:t>
            </a:r>
            <a:r>
              <a:rPr lang="sl-SI" dirty="0">
                <a:solidFill>
                  <a:srgbClr val="545454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l-SI" dirty="0">
              <a:solidFill>
                <a:srgbClr val="545454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dirty="0" err="1">
                <a:solidFill>
                  <a:srgbClr val="545454"/>
                </a:solidFill>
              </a:rPr>
              <a:t>Brakes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wear</a:t>
            </a:r>
            <a:r>
              <a:rPr lang="sl-SI" dirty="0">
                <a:solidFill>
                  <a:srgbClr val="545454"/>
                </a:solidFill>
              </a:rPr>
              <a:t> is </a:t>
            </a:r>
            <a:r>
              <a:rPr lang="sl-SI" dirty="0" err="1">
                <a:solidFill>
                  <a:srgbClr val="545454"/>
                </a:solidFill>
              </a:rPr>
              <a:t>reduced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by</a:t>
            </a:r>
            <a:r>
              <a:rPr lang="sl-SI" dirty="0">
                <a:solidFill>
                  <a:srgbClr val="545454"/>
                </a:solidFill>
              </a:rPr>
              <a:t> 8 </a:t>
            </a:r>
            <a:r>
              <a:rPr lang="sl-SI" dirty="0" err="1">
                <a:solidFill>
                  <a:srgbClr val="545454"/>
                </a:solidFill>
              </a:rPr>
              <a:t>times</a:t>
            </a:r>
            <a:r>
              <a:rPr lang="sl-SI" dirty="0">
                <a:solidFill>
                  <a:srgbClr val="545454"/>
                </a:solidFill>
              </a:rPr>
              <a:t>.</a:t>
            </a:r>
          </a:p>
          <a:p>
            <a:endParaRPr lang="sl-SI" sz="2000" dirty="0">
              <a:solidFill>
                <a:srgbClr val="545454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38DA775-5C37-4DD4-9A93-F0284C9F12CE}"/>
              </a:ext>
            </a:extLst>
          </p:cNvPr>
          <p:cNvSpPr txBox="1"/>
          <p:nvPr/>
        </p:nvSpPr>
        <p:spPr>
          <a:xfrm>
            <a:off x="477788" y="5622535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err="1">
                <a:solidFill>
                  <a:srgbClr val="545454"/>
                </a:solidFill>
              </a:rPr>
              <a:t>The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only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environmentally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acceptable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and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efficient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solution</a:t>
            </a:r>
            <a:r>
              <a:rPr lang="sl-SI" sz="1600" dirty="0">
                <a:solidFill>
                  <a:srgbClr val="545454"/>
                </a:solidFill>
              </a:rPr>
              <a:t> to </a:t>
            </a:r>
            <a:r>
              <a:rPr lang="sl-SI" sz="1600" dirty="0" err="1">
                <a:solidFill>
                  <a:srgbClr val="545454"/>
                </a:solidFill>
              </a:rPr>
              <a:t>solve</a:t>
            </a:r>
            <a:r>
              <a:rPr lang="sl-SI" sz="1600" dirty="0">
                <a:solidFill>
                  <a:srgbClr val="545454"/>
                </a:solidFill>
              </a:rPr>
              <a:t> problem </a:t>
            </a:r>
            <a:r>
              <a:rPr lang="sl-SI" sz="1600" dirty="0" err="1">
                <a:solidFill>
                  <a:srgbClr val="545454"/>
                </a:solidFill>
              </a:rPr>
              <a:t>of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high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frequency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noise</a:t>
            </a:r>
            <a:r>
              <a:rPr lang="sl-SI" sz="1600" dirty="0">
                <a:solidFill>
                  <a:srgbClr val="545454"/>
                </a:solidFill>
              </a:rPr>
              <a:t> on </a:t>
            </a:r>
            <a:r>
              <a:rPr lang="sl-SI" sz="1600" dirty="0" err="1">
                <a:solidFill>
                  <a:srgbClr val="545454"/>
                </a:solidFill>
              </a:rPr>
              <a:t>hump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yards</a:t>
            </a:r>
            <a:r>
              <a:rPr lang="sl-SI" sz="1600" dirty="0">
                <a:solidFill>
                  <a:srgbClr val="545454"/>
                </a:solidFill>
              </a:rPr>
              <a:t>. </a:t>
            </a:r>
            <a:r>
              <a:rPr lang="sl-SI" sz="1600" dirty="0" err="1">
                <a:solidFill>
                  <a:srgbClr val="545454"/>
                </a:solidFill>
              </a:rPr>
              <a:t>The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squealing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noise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usually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exceeds</a:t>
            </a:r>
            <a:r>
              <a:rPr lang="sl-SI" sz="1600" dirty="0">
                <a:solidFill>
                  <a:srgbClr val="545454"/>
                </a:solidFill>
              </a:rPr>
              <a:t> 130 </a:t>
            </a:r>
            <a:r>
              <a:rPr lang="sl-SI" sz="1600" dirty="0" err="1">
                <a:solidFill>
                  <a:srgbClr val="545454"/>
                </a:solidFill>
              </a:rPr>
              <a:t>dBA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and</a:t>
            </a:r>
            <a:r>
              <a:rPr lang="sl-SI" sz="1600" dirty="0">
                <a:solidFill>
                  <a:srgbClr val="545454"/>
                </a:solidFill>
              </a:rPr>
              <a:t> is </a:t>
            </a:r>
            <a:r>
              <a:rPr lang="sl-SI" sz="1600" dirty="0" err="1">
                <a:solidFill>
                  <a:srgbClr val="545454"/>
                </a:solidFill>
              </a:rPr>
              <a:t>heard</a:t>
            </a:r>
            <a:r>
              <a:rPr lang="sl-SI" sz="1600" dirty="0">
                <a:solidFill>
                  <a:srgbClr val="545454"/>
                </a:solidFill>
              </a:rPr>
              <a:t> for </a:t>
            </a:r>
            <a:r>
              <a:rPr lang="sl-SI" sz="1600" dirty="0" err="1">
                <a:solidFill>
                  <a:srgbClr val="545454"/>
                </a:solidFill>
              </a:rPr>
              <a:t>many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kilometers</a:t>
            </a:r>
            <a:r>
              <a:rPr lang="sl-SI" sz="1600" dirty="0">
                <a:solidFill>
                  <a:srgbClr val="545454"/>
                </a:solidFill>
              </a:rPr>
              <a:t>.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2CF5EE2-5DD6-4A17-880F-8FA53A667977}"/>
              </a:ext>
            </a:extLst>
          </p:cNvPr>
          <p:cNvSpPr txBox="1"/>
          <p:nvPr/>
        </p:nvSpPr>
        <p:spPr>
          <a:xfrm>
            <a:off x="2605651" y="246295"/>
            <a:ext cx="6977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Marshalling</a:t>
            </a:r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yards</a:t>
            </a:r>
            <a:endParaRPr lang="sl-SI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  <a:p>
            <a:pPr algn="ctr"/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friction</a:t>
            </a:r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noise</a:t>
            </a:r>
            <a:r>
              <a:rPr lang="sl-SI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sl-SI" sz="36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reduction</a:t>
            </a:r>
            <a:endParaRPr lang="sl-SI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3" name="Slika 2" descr="Slika, ki vsebuje besede cesta, zunanje, železnica, avtocesta&#10;&#10;Opis je samodejno ustvarjen">
            <a:extLst>
              <a:ext uri="{FF2B5EF4-FFF2-40B4-BE49-F238E27FC236}">
                <a16:creationId xmlns:a16="http://schemas.microsoft.com/office/drawing/2014/main" id="{5B9ED395-8894-4C41-8A0B-CFF3D727D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9" y="1949413"/>
            <a:ext cx="5848882" cy="346958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4D65BEB-13B6-4DC4-B465-E99BAB28A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7" y="219803"/>
            <a:ext cx="1252194" cy="104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62853AE3-F77D-4641-B85A-FF7C0568E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136" y="5622535"/>
            <a:ext cx="3294110" cy="880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9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1040372" y="2060848"/>
            <a:ext cx="101080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b="1" dirty="0">
              <a:latin typeface="3ds" panose="02000503020000020004" pitchFamily="2" charset="-18"/>
            </a:endParaRPr>
          </a:p>
          <a:p>
            <a:pPr algn="ctr"/>
            <a:r>
              <a:rPr lang="sl-SI" sz="4400" b="1" dirty="0" err="1">
                <a:solidFill>
                  <a:srgbClr val="545454"/>
                </a:solidFill>
                <a:latin typeface="+mj-lt"/>
              </a:rPr>
              <a:t>Globally</a:t>
            </a:r>
            <a:r>
              <a:rPr lang="sl-SI" sz="4400" b="1" dirty="0">
                <a:solidFill>
                  <a:srgbClr val="545454"/>
                </a:solidFill>
                <a:latin typeface="+mj-lt"/>
              </a:rPr>
              <a:t> </a:t>
            </a:r>
            <a:r>
              <a:rPr lang="sl-SI" sz="4400" b="1" dirty="0" err="1">
                <a:solidFill>
                  <a:srgbClr val="545454"/>
                </a:solidFill>
                <a:latin typeface="+mj-lt"/>
              </a:rPr>
              <a:t>leading</a:t>
            </a:r>
            <a:r>
              <a:rPr lang="sl-SI" sz="4400" b="1" dirty="0">
                <a:solidFill>
                  <a:srgbClr val="545454"/>
                </a:solidFill>
                <a:latin typeface="+mj-lt"/>
              </a:rPr>
              <a:t> </a:t>
            </a:r>
            <a:r>
              <a:rPr lang="sl-SI" sz="4400" b="1" dirty="0" err="1">
                <a:solidFill>
                  <a:srgbClr val="545454"/>
                </a:solidFill>
                <a:latin typeface="+mj-lt"/>
              </a:rPr>
              <a:t>technology</a:t>
            </a:r>
            <a:r>
              <a:rPr lang="sl-SI" sz="4400" b="1" dirty="0">
                <a:solidFill>
                  <a:srgbClr val="545454"/>
                </a:solidFill>
                <a:latin typeface="+mj-lt"/>
              </a:rPr>
              <a:t> </a:t>
            </a:r>
          </a:p>
          <a:p>
            <a:pPr algn="ctr"/>
            <a:r>
              <a:rPr lang="sl-SI" sz="2800" b="1" dirty="0" err="1">
                <a:solidFill>
                  <a:schemeClr val="accent1"/>
                </a:solidFill>
                <a:latin typeface="+mj-lt"/>
              </a:rPr>
              <a:t>protected</a:t>
            </a:r>
            <a:r>
              <a:rPr lang="sl-SI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sl-SI" sz="2800" b="1" dirty="0" err="1">
                <a:solidFill>
                  <a:schemeClr val="accent1"/>
                </a:solidFill>
                <a:latin typeface="+mj-lt"/>
              </a:rPr>
              <a:t>with</a:t>
            </a:r>
            <a:r>
              <a:rPr lang="sl-SI" sz="28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sl-SI" sz="2800" b="1" dirty="0" err="1">
                <a:solidFill>
                  <a:schemeClr val="accent1"/>
                </a:solidFill>
                <a:latin typeface="+mj-lt"/>
              </a:rPr>
              <a:t>over</a:t>
            </a:r>
            <a:r>
              <a:rPr lang="sl-SI" sz="2800" b="1" dirty="0">
                <a:solidFill>
                  <a:schemeClr val="accent1"/>
                </a:solidFill>
                <a:latin typeface="+mj-lt"/>
              </a:rPr>
              <a:t> 30 </a:t>
            </a:r>
            <a:r>
              <a:rPr lang="sl-SI" sz="2800" b="1" dirty="0" err="1">
                <a:solidFill>
                  <a:schemeClr val="accent1"/>
                </a:solidFill>
                <a:latin typeface="+mj-lt"/>
              </a:rPr>
              <a:t>patents</a:t>
            </a:r>
            <a:endParaRPr lang="sl-SI" sz="2800" b="1" dirty="0">
              <a:solidFill>
                <a:schemeClr val="accent1"/>
              </a:solidFill>
              <a:latin typeface="+mj-lt"/>
            </a:endParaRPr>
          </a:p>
          <a:p>
            <a:pPr algn="ctr"/>
            <a:endParaRPr lang="sl-SI" sz="2000" b="1" dirty="0">
              <a:latin typeface="+mj-lt"/>
            </a:endParaRPr>
          </a:p>
          <a:p>
            <a:pPr algn="ctr"/>
            <a:endParaRPr lang="sl-SI" sz="2000" b="1" dirty="0"/>
          </a:p>
          <a:p>
            <a:pPr marL="3086100" lvl="6" indent="-342900">
              <a:buFont typeface="Wingdings" panose="05000000000000000000" pitchFamily="2" charset="2"/>
              <a:buChar char="ü"/>
            </a:pPr>
            <a:r>
              <a:rPr lang="sl-SI" sz="2400" b="1" dirty="0"/>
              <a:t>RAILWAY FRICTION </a:t>
            </a:r>
            <a:r>
              <a:rPr lang="sl-SI" sz="2400" b="1" dirty="0">
                <a:solidFill>
                  <a:schemeClr val="accent1"/>
                </a:solidFill>
              </a:rPr>
              <a:t>NOISE </a:t>
            </a:r>
          </a:p>
          <a:p>
            <a:pPr marL="3086100" lvl="6" indent="-342900">
              <a:buFont typeface="Wingdings" panose="05000000000000000000" pitchFamily="2" charset="2"/>
              <a:buChar char="ü"/>
            </a:pPr>
            <a:r>
              <a:rPr lang="sl-SI" sz="2400" b="1" dirty="0"/>
              <a:t>RAIL &amp; WHEEL </a:t>
            </a:r>
            <a:r>
              <a:rPr lang="sl-SI" sz="2400" b="1" dirty="0">
                <a:solidFill>
                  <a:schemeClr val="accent1"/>
                </a:solidFill>
              </a:rPr>
              <a:t>WEAR</a:t>
            </a:r>
          </a:p>
          <a:p>
            <a:pPr marL="3086100" lvl="6" indent="-342900">
              <a:buFont typeface="Wingdings" panose="05000000000000000000" pitchFamily="2" charset="2"/>
              <a:buChar char="ü"/>
            </a:pPr>
            <a:r>
              <a:rPr lang="sl-SI" sz="2400" b="1" dirty="0"/>
              <a:t>RAIL &amp;WHEEL </a:t>
            </a:r>
            <a:r>
              <a:rPr lang="sl-SI" sz="2400" b="1" dirty="0">
                <a:solidFill>
                  <a:schemeClr val="accent1"/>
                </a:solidFill>
              </a:rPr>
              <a:t>VIBRATIONS</a:t>
            </a:r>
          </a:p>
          <a:p>
            <a:pPr algn="ctr"/>
            <a:endParaRPr lang="sl-SI" sz="2000" b="1" dirty="0">
              <a:solidFill>
                <a:srgbClr val="FF0000"/>
              </a:solidFill>
            </a:endParaRPr>
          </a:p>
          <a:p>
            <a:pPr algn="ctr"/>
            <a:endParaRPr lang="sl-SI" sz="2000" b="1" dirty="0">
              <a:solidFill>
                <a:srgbClr val="545454"/>
              </a:solidFill>
            </a:endParaRPr>
          </a:p>
          <a:p>
            <a:pPr algn="ctr"/>
            <a:r>
              <a:rPr lang="en-GB" sz="2000" b="1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Pioneering technology in </a:t>
            </a:r>
            <a:r>
              <a:rPr lang="en-GB" sz="2000" b="1" i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rail friction noise</a:t>
            </a:r>
            <a:r>
              <a:rPr lang="en-GB" sz="20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  <a:r>
              <a:rPr lang="sl-SI" sz="20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since 1991.</a:t>
            </a:r>
            <a:endParaRPr lang="sl-SI" sz="2000" b="1" dirty="0">
              <a:solidFill>
                <a:srgbClr val="545454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55A5739-F5FF-4DFC-8D03-D535CFFCD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31" y="548680"/>
            <a:ext cx="3667162" cy="110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CB00824-9799-489D-A7C1-1F6DF9D70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81494"/>
            <a:ext cx="1080120" cy="968655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50341600-BAE3-430B-A879-9A74D1B2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10" y="5470766"/>
            <a:ext cx="1038757" cy="54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BF4A1ED4-8DEC-4BF7-B2A4-8CD76BBE1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42" y="5424943"/>
            <a:ext cx="909245" cy="6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1yjjnpx0p53s8.cloudfront.net/styles/logo-thumb...">
            <a:extLst>
              <a:ext uri="{FF2B5EF4-FFF2-40B4-BE49-F238E27FC236}">
                <a16:creationId xmlns:a16="http://schemas.microsoft.com/office/drawing/2014/main" id="{E3863829-63BB-454A-A84C-2E92C21AB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5159723"/>
            <a:ext cx="1168268" cy="11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4FE53D37-B85A-4E9C-8003-144CD52E0BAB}"/>
              </a:ext>
            </a:extLst>
          </p:cNvPr>
          <p:cNvSpPr txBox="1"/>
          <p:nvPr/>
        </p:nvSpPr>
        <p:spPr>
          <a:xfrm>
            <a:off x="4189502" y="4149080"/>
            <a:ext cx="622139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First-</a:t>
            </a:r>
            <a:r>
              <a:rPr lang="sl-SI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tier</a:t>
            </a:r>
            <a:r>
              <a:rPr lang="sl-SI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supplier</a:t>
            </a:r>
            <a:r>
              <a:rPr lang="sl-SI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sl-SI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400" dirty="0">
                <a:ea typeface="Calibri" panose="020F0502020204030204" pitchFamily="34" charset="0"/>
                <a:cs typeface="Times New Roman" panose="02020603050405020304" pitchFamily="18" charset="0"/>
              </a:rPr>
              <a:t>to major </a:t>
            </a:r>
            <a:r>
              <a:rPr lang="sl-SI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sl-SI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operators</a:t>
            </a:r>
            <a:r>
              <a:rPr lang="sl-SI" sz="14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SNCF, </a:t>
            </a:r>
            <a:r>
              <a:rPr lang="sl-SI" sz="1400" dirty="0">
                <a:ea typeface="Calibri" panose="020F0502020204030204" pitchFamily="34" charset="0"/>
                <a:cs typeface="Times New Roman" panose="02020603050405020304" pitchFamily="18" charset="0"/>
              </a:rPr>
              <a:t>DB, </a:t>
            </a:r>
            <a:r>
              <a:rPr lang="sl-SI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Russian</a:t>
            </a:r>
            <a:r>
              <a:rPr lang="sl-SI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Railways</a:t>
            </a:r>
            <a:r>
              <a:rPr lang="sl-SI" sz="1400" dirty="0"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r>
              <a:rPr lang="sl-SI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7FCE9BB6-B78D-43A8-81AE-13A230605C58}"/>
              </a:ext>
            </a:extLst>
          </p:cNvPr>
          <p:cNvSpPr txBox="1"/>
          <p:nvPr/>
        </p:nvSpPr>
        <p:spPr>
          <a:xfrm>
            <a:off x="4220572" y="476672"/>
            <a:ext cx="4322111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sl-SI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company</a:t>
            </a:r>
            <a:endParaRPr lang="sl-SI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EED8337-45A7-43CE-A771-CFCE32F3B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23" y="1844824"/>
            <a:ext cx="1590040" cy="71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A74D715-2F24-4E19-B9EF-6A6DDD07BC38}"/>
              </a:ext>
            </a:extLst>
          </p:cNvPr>
          <p:cNvSpPr txBox="1"/>
          <p:nvPr/>
        </p:nvSpPr>
        <p:spPr>
          <a:xfrm>
            <a:off x="4258010" y="1710333"/>
            <a:ext cx="7803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ELPA is </a:t>
            </a:r>
            <a:r>
              <a:rPr lang="sl-SI" sz="18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long-standing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a typeface="Calibri" panose="020F0502020204030204" pitchFamily="34" charset="0"/>
                <a:cs typeface="Times New Roman" panose="02020603050405020304" pitchFamily="18" charset="0"/>
              </a:rPr>
              <a:t>regular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member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at UNIFE.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6D71EB4-CC73-4A79-A7B7-625C66DB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08" y="3029950"/>
            <a:ext cx="1093269" cy="7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15B5811-B985-4637-8708-BDBDAE659C86}"/>
              </a:ext>
            </a:extLst>
          </p:cNvPr>
          <p:cNvSpPr txBox="1"/>
          <p:nvPr/>
        </p:nvSpPr>
        <p:spPr>
          <a:xfrm>
            <a:off x="4189502" y="3029950"/>
            <a:ext cx="6798008" cy="66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ELPA‘s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deputy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 a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member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expert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group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Railway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supply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industry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Commission</a:t>
            </a: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2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CB00824-9799-489D-A7C1-1F6DF9D70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40046"/>
            <a:ext cx="1039147" cy="931910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EB74FCB6-6E8D-4EE2-91F4-296132970D14}"/>
              </a:ext>
            </a:extLst>
          </p:cNvPr>
          <p:cNvSpPr txBox="1"/>
          <p:nvPr/>
        </p:nvSpPr>
        <p:spPr>
          <a:xfrm>
            <a:off x="1321191" y="1988840"/>
            <a:ext cx="9546442" cy="3117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b="1" dirty="0">
              <a:solidFill>
                <a:srgbClr val="545454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r>
              <a:rPr lang="sl-SI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8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sl-SI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future…</a:t>
            </a:r>
            <a:endParaRPr lang="sl-SI" sz="2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Sustainable and </a:t>
            </a:r>
            <a:r>
              <a:rPr lang="en-GB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environmentally conscious mindset 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always been at the core of the WONROS</a:t>
            </a:r>
            <a:r>
              <a:rPr lang="en-GB" sz="18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technology</a:t>
            </a:r>
            <a:r>
              <a:rPr lang="en-GB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Rail friction noise 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has been in its focus long before it came under the 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spot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lights of wider public, railway sector and legislators. </a:t>
            </a:r>
            <a:endParaRPr lang="sl-SI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driven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persistence in </a:t>
            </a:r>
            <a:r>
              <a:rPr lang="en-GB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solv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longstanding problem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RFN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resulted in a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sl-SI" sz="18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advanced</a:t>
            </a:r>
            <a:r>
              <a:rPr lang="en-GB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technology system 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that addresses all negative impacts of railway friction.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mission is to distribute this large body of knowledge to global markets and contribute to </a:t>
            </a:r>
            <a:r>
              <a:rPr lang="en-GB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environmentally friendly railways</a:t>
            </a:r>
            <a:r>
              <a:rPr lang="sl-SI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l-SI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E0EEF60-2405-471B-9DD6-ED0831C1F68B}"/>
              </a:ext>
            </a:extLst>
          </p:cNvPr>
          <p:cNvSpPr txBox="1"/>
          <p:nvPr/>
        </p:nvSpPr>
        <p:spPr>
          <a:xfrm>
            <a:off x="4078188" y="416851"/>
            <a:ext cx="4176464" cy="57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sl-SI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company</a:t>
            </a:r>
            <a:endParaRPr lang="sl-SI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CB00824-9799-489D-A7C1-1F6DF9D70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77" y="908720"/>
            <a:ext cx="3131470" cy="280831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235AA88-B561-44CF-8638-5A45D5FA266A}"/>
              </a:ext>
            </a:extLst>
          </p:cNvPr>
          <p:cNvSpPr txBox="1"/>
          <p:nvPr/>
        </p:nvSpPr>
        <p:spPr>
          <a:xfrm>
            <a:off x="909836" y="6093296"/>
            <a:ext cx="10998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i="0" dirty="0" err="1">
                <a:solidFill>
                  <a:srgbClr val="00B0F0"/>
                </a:solidFill>
                <a:effectLst/>
              </a:rPr>
              <a:t>Headquarters</a:t>
            </a:r>
            <a:r>
              <a:rPr lang="sl-SI" sz="1400" b="1" i="0" dirty="0">
                <a:solidFill>
                  <a:srgbClr val="00B0F0"/>
                </a:solidFill>
                <a:effectLst/>
              </a:rPr>
              <a:t>: 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ELPA </a:t>
            </a:r>
            <a:r>
              <a:rPr lang="sl-SI" sz="1400" b="0" i="0" dirty="0" err="1">
                <a:solidFill>
                  <a:srgbClr val="000000"/>
                </a:solidFill>
                <a:effectLst/>
              </a:rPr>
              <a:t>Ltd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, </a:t>
            </a:r>
            <a:r>
              <a:rPr lang="sl-SI" sz="1400" b="0" i="0" dirty="0" err="1">
                <a:solidFill>
                  <a:srgbClr val="000000"/>
                </a:solidFill>
                <a:effectLst/>
              </a:rPr>
              <a:t>Environmental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 management </a:t>
            </a:r>
            <a:r>
              <a:rPr lang="sl-SI" sz="1400" b="0" i="0" dirty="0" err="1">
                <a:solidFill>
                  <a:srgbClr val="000000"/>
                </a:solidFill>
                <a:effectLst/>
              </a:rPr>
              <a:t>and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sl-SI" sz="1400" b="0" i="0" dirty="0" err="1">
                <a:solidFill>
                  <a:srgbClr val="000000"/>
                </a:solidFill>
                <a:effectLst/>
              </a:rPr>
              <a:t>tribotechnology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, Paka pri Velenju 39d, 3320 Velenje, </a:t>
            </a:r>
            <a:r>
              <a:rPr lang="sl-SI" sz="1400" b="0" i="0" dirty="0" err="1">
                <a:solidFill>
                  <a:srgbClr val="000000"/>
                </a:solidFill>
                <a:effectLst/>
              </a:rPr>
              <a:t>Slovenia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, </a:t>
            </a:r>
            <a:r>
              <a:rPr lang="sl-SI" sz="1400" b="0" i="0" dirty="0" err="1">
                <a:solidFill>
                  <a:srgbClr val="000000"/>
                </a:solidFill>
                <a:effectLst/>
              </a:rPr>
              <a:t>Telephone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: +386 3 898 63 30, </a:t>
            </a:r>
            <a:r>
              <a:rPr lang="sl-SI" sz="1400" b="0" i="0" dirty="0" err="1">
                <a:solidFill>
                  <a:srgbClr val="000000"/>
                </a:solidFill>
                <a:effectLst/>
              </a:rPr>
              <a:t>Fax</a:t>
            </a:r>
            <a:r>
              <a:rPr lang="sl-SI" sz="1400" b="0" i="0" dirty="0">
                <a:solidFill>
                  <a:srgbClr val="000000"/>
                </a:solidFill>
                <a:effectLst/>
              </a:rPr>
              <a:t>: +386 3 898 63 38, E-mail: </a:t>
            </a:r>
            <a:r>
              <a:rPr lang="sl-SI" sz="1400" b="0" i="0" u="none" strike="noStrike" dirty="0">
                <a:solidFill>
                  <a:srgbClr val="00B0F0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info@elpa.s</a:t>
            </a:r>
            <a:r>
              <a:rPr lang="sl-SI" sz="1400" b="0" i="0" u="none" strike="noStrike" dirty="0">
                <a:solidFill>
                  <a:srgbClr val="00B0F0"/>
                </a:solidFill>
                <a:effectLst/>
              </a:rPr>
              <a:t>i</a:t>
            </a:r>
            <a:endParaRPr lang="sl-SI" sz="1400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ECAC01B-D1A4-4791-BF94-5A69A3931186}"/>
              </a:ext>
            </a:extLst>
          </p:cNvPr>
          <p:cNvSpPr txBox="1"/>
          <p:nvPr/>
        </p:nvSpPr>
        <p:spPr>
          <a:xfrm>
            <a:off x="3142084" y="4077072"/>
            <a:ext cx="6091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3200" b="1" i="0" dirty="0" err="1">
                <a:solidFill>
                  <a:srgbClr val="222222"/>
                </a:solidFill>
                <a:effectLst/>
              </a:rPr>
              <a:t>Railway</a:t>
            </a:r>
            <a:r>
              <a:rPr lang="sl-SI" sz="3200" b="1" i="0" dirty="0">
                <a:solidFill>
                  <a:srgbClr val="222222"/>
                </a:solidFill>
                <a:effectLst/>
              </a:rPr>
              <a:t> </a:t>
            </a:r>
            <a:r>
              <a:rPr lang="sl-SI" sz="3200" b="1" i="0" dirty="0" err="1">
                <a:solidFill>
                  <a:srgbClr val="222222"/>
                </a:solidFill>
                <a:effectLst/>
              </a:rPr>
              <a:t>friction</a:t>
            </a:r>
            <a:r>
              <a:rPr lang="sl-SI" sz="3200" b="1" i="0" dirty="0">
                <a:solidFill>
                  <a:srgbClr val="222222"/>
                </a:solidFill>
                <a:effectLst/>
              </a:rPr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20003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2198184" y="98347"/>
            <a:ext cx="972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b="1" dirty="0">
              <a:solidFill>
                <a:srgbClr val="545454"/>
              </a:solidFill>
            </a:endParaRPr>
          </a:p>
          <a:p>
            <a:pPr algn="ctr"/>
            <a:r>
              <a:rPr lang="sl-SI" sz="4000" b="1" dirty="0" err="1">
                <a:solidFill>
                  <a:schemeClr val="accent1"/>
                </a:solidFill>
              </a:rPr>
              <a:t>Award-winning</a:t>
            </a:r>
            <a:r>
              <a:rPr lang="sl-SI" sz="4000" b="1" dirty="0">
                <a:solidFill>
                  <a:schemeClr val="accent1"/>
                </a:solidFill>
              </a:rPr>
              <a:t> </a:t>
            </a:r>
            <a:r>
              <a:rPr lang="sl-SI" sz="4000" b="1" dirty="0" err="1">
                <a:solidFill>
                  <a:schemeClr val="accent1"/>
                </a:solidFill>
              </a:rPr>
              <a:t>technology</a:t>
            </a:r>
            <a:endParaRPr lang="sl-SI" sz="4000" b="1" dirty="0">
              <a:solidFill>
                <a:schemeClr val="accent1"/>
              </a:solidFill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55A5739-F5FF-4DFC-8D03-D535CFFCD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391011"/>
            <a:ext cx="1864412" cy="55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8A50E9F-A952-4557-A3DD-39856F44A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81" y="4072655"/>
            <a:ext cx="3960715" cy="105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425A1587-2BF1-422E-960F-9461FD7FB7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14" y="5784816"/>
            <a:ext cx="2233339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4042007-F881-4007-8F28-1321206D5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5592987"/>
            <a:ext cx="1935482" cy="911909"/>
          </a:xfrm>
          <a:prstGeom prst="rect">
            <a:avLst/>
          </a:prstGeom>
          <a:noFill/>
        </p:spPr>
      </p:pic>
      <p:pic>
        <p:nvPicPr>
          <p:cNvPr id="9" name="Slika 1">
            <a:extLst>
              <a:ext uri="{FF2B5EF4-FFF2-40B4-BE49-F238E27FC236}">
                <a16:creationId xmlns:a16="http://schemas.microsoft.com/office/drawing/2014/main" id="{24ADE4E4-F69F-447F-8B54-8A855B6F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4072655"/>
            <a:ext cx="3408306" cy="20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A67D1131-1BF2-4D40-AD91-C7BBBC582F62}"/>
              </a:ext>
            </a:extLst>
          </p:cNvPr>
          <p:cNvSpPr txBox="1"/>
          <p:nvPr/>
        </p:nvSpPr>
        <p:spPr>
          <a:xfrm>
            <a:off x="333772" y="1664256"/>
            <a:ext cx="114492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b="1" i="1" strike="noStrike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Business Award for the Environment</a:t>
            </a:r>
            <a:r>
              <a:rPr lang="en-GB" sz="2000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2004 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 the European Commission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l-SI" sz="20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b="1" i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Research and innovations award</a:t>
            </a:r>
            <a:r>
              <a:rPr lang="en-GB" sz="20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GB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2012</a:t>
            </a:r>
            <a:r>
              <a:rPr lang="en-GB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2014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GB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International Union of Railways</a:t>
            </a:r>
            <a:r>
              <a:rPr lang="sl-SI" sz="2000" b="1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l-SI" sz="2000" b="1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l-SI" sz="2000" b="1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Seal</a:t>
            </a:r>
            <a:r>
              <a:rPr lang="sl-SI" sz="20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b="1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0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b="1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Excellence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Commission</a:t>
            </a:r>
            <a:r>
              <a:rPr lang="sl-SI" sz="20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 2019.</a:t>
            </a:r>
            <a:endParaRPr lang="sl-SI" sz="2000" dirty="0">
              <a:solidFill>
                <a:srgbClr val="54545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sl-SI" sz="2400" b="1" dirty="0">
              <a:solidFill>
                <a:srgbClr val="54545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1053852" y="620688"/>
            <a:ext cx="100811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b="1" dirty="0">
              <a:solidFill>
                <a:srgbClr val="545454"/>
              </a:solidFill>
            </a:endParaRPr>
          </a:p>
          <a:p>
            <a:pPr algn="ctr"/>
            <a:r>
              <a:rPr lang="sl-SI" sz="4800" b="1" dirty="0">
                <a:solidFill>
                  <a:schemeClr val="accent1"/>
                </a:solidFill>
              </a:rPr>
              <a:t>Major </a:t>
            </a:r>
            <a:r>
              <a:rPr lang="sl-SI" sz="4800" b="1" dirty="0" err="1">
                <a:solidFill>
                  <a:schemeClr val="accent1"/>
                </a:solidFill>
              </a:rPr>
              <a:t>benefits</a:t>
            </a:r>
            <a:r>
              <a:rPr lang="sl-SI" sz="4800" b="1" dirty="0">
                <a:solidFill>
                  <a:schemeClr val="accent1"/>
                </a:solidFill>
              </a:rPr>
              <a:t> </a:t>
            </a:r>
            <a:endParaRPr lang="sl-SI" sz="4800" b="1" i="1" strike="noStrike" dirty="0">
              <a:solidFill>
                <a:schemeClr val="accent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sl-SI" sz="2400" dirty="0">
              <a:solidFill>
                <a:srgbClr val="54545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/>
            <a:endParaRPr lang="sl-SI" sz="3200" dirty="0">
              <a:solidFill>
                <a:srgbClr val="54545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 to 99%</a:t>
            </a:r>
            <a:r>
              <a:rPr lang="sl-SI" sz="24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reduction</a:t>
            </a:r>
            <a:r>
              <a:rPr lang="sl-SI" sz="24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4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rail</a:t>
            </a:r>
            <a:r>
              <a:rPr lang="sl-SI" sz="24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friction</a:t>
            </a:r>
            <a:r>
              <a:rPr lang="sl-SI" sz="24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noise</a:t>
            </a:r>
            <a:r>
              <a:rPr lang="sl-SI" sz="24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Over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300% </a:t>
            </a:r>
            <a:r>
              <a:rPr lang="sl-SI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extention</a:t>
            </a:r>
            <a:r>
              <a:rPr lang="sl-SI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rail</a:t>
            </a:r>
            <a:r>
              <a:rPr lang="sl-SI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lifetime</a:t>
            </a:r>
            <a:r>
              <a:rPr lang="sl-SI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curves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adequate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wheel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lifetime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extention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0" lvl="3" indent="-342900">
              <a:buFont typeface="Wingdings" panose="05000000000000000000" pitchFamily="2" charset="2"/>
              <a:buChar char="Ø"/>
            </a:pPr>
            <a:endParaRPr lang="sl-SI" sz="2400" b="1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Ø"/>
            </a:pPr>
            <a:r>
              <a:rPr lang="sl-SI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Reduced</a:t>
            </a:r>
            <a:r>
              <a:rPr lang="sl-SI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vibrations</a:t>
            </a:r>
            <a:r>
              <a:rPr lang="sl-SI" sz="24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positively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affect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rolling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stock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bearings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&amp;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ballast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subsidience</a:t>
            </a:r>
            <a:r>
              <a:rPr lang="sl-SI" sz="24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55A5739-F5FF-4DFC-8D03-D535CFFCD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0" y="6065156"/>
            <a:ext cx="1512168" cy="453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6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6500193" y="2722772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tabLst>
                <a:tab pos="2282825" algn="l"/>
                <a:tab pos="5910263" algn="r"/>
              </a:tabLst>
            </a:pPr>
            <a:r>
              <a:rPr lang="sl-SI" sz="1600" b="1" dirty="0">
                <a:solidFill>
                  <a:srgbClr val="00B0F0"/>
                </a:solidFill>
              </a:rPr>
              <a:t>NLGI grade 2; </a:t>
            </a:r>
            <a:r>
              <a:rPr lang="sl-SI" sz="1600" dirty="0">
                <a:solidFill>
                  <a:srgbClr val="545454"/>
                </a:solidFill>
              </a:rPr>
              <a:t>more </a:t>
            </a:r>
            <a:r>
              <a:rPr lang="sl-SI" sz="1600" dirty="0" err="1">
                <a:solidFill>
                  <a:srgbClr val="545454"/>
                </a:solidFill>
              </a:rPr>
              <a:t>than</a:t>
            </a:r>
            <a:r>
              <a:rPr lang="sl-SI" sz="1600" dirty="0">
                <a:solidFill>
                  <a:srgbClr val="545454"/>
                </a:solidFill>
              </a:rPr>
              <a:t> 40% </a:t>
            </a:r>
            <a:r>
              <a:rPr lang="sl-SI" sz="1600" dirty="0" err="1">
                <a:solidFill>
                  <a:srgbClr val="545454"/>
                </a:solidFill>
              </a:rPr>
              <a:t>solid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particles</a:t>
            </a:r>
            <a:r>
              <a:rPr lang="sl-SI" sz="1600" dirty="0">
                <a:solidFill>
                  <a:srgbClr val="545454"/>
                </a:solidFill>
              </a:rPr>
              <a:t>, </a:t>
            </a:r>
            <a:r>
              <a:rPr lang="sl-SI" sz="1600" dirty="0" err="1">
                <a:solidFill>
                  <a:srgbClr val="545454"/>
                </a:solidFill>
              </a:rPr>
              <a:t>highest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percent</a:t>
            </a:r>
            <a:r>
              <a:rPr lang="sl-SI" sz="1600" dirty="0">
                <a:solidFill>
                  <a:srgbClr val="545454"/>
                </a:solidFill>
              </a:rPr>
              <a:t> on </a:t>
            </a:r>
            <a:r>
              <a:rPr lang="sl-SI" sz="1600" dirty="0" err="1">
                <a:solidFill>
                  <a:srgbClr val="545454"/>
                </a:solidFill>
              </a:rPr>
              <a:t>the</a:t>
            </a:r>
            <a:r>
              <a:rPr lang="sl-SI" sz="1600" dirty="0">
                <a:solidFill>
                  <a:srgbClr val="545454"/>
                </a:solidFill>
              </a:rPr>
              <a:t> market. </a:t>
            </a: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282825" algn="l"/>
                <a:tab pos="5910263" algn="r"/>
              </a:tabLst>
            </a:pPr>
            <a:endParaRPr lang="sl-SI" sz="1600" dirty="0">
              <a:solidFill>
                <a:srgbClr val="54545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282825" algn="l"/>
                <a:tab pos="5910263" algn="r"/>
              </a:tabLst>
            </a:pPr>
            <a:r>
              <a:rPr lang="sl-SI" sz="1600" dirty="0" err="1">
                <a:solidFill>
                  <a:srgbClr val="545454"/>
                </a:solidFill>
              </a:rPr>
              <a:t>Balanced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selection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of</a:t>
            </a:r>
            <a:r>
              <a:rPr lang="en-GB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anti-noise</a:t>
            </a:r>
            <a:r>
              <a:rPr lang="sl-SI" sz="1600" dirty="0">
                <a:solidFill>
                  <a:srgbClr val="545454"/>
                </a:solidFill>
              </a:rPr>
              <a:t>, </a:t>
            </a:r>
            <a:r>
              <a:rPr lang="sl-SI" sz="1600" dirty="0" err="1">
                <a:solidFill>
                  <a:srgbClr val="545454"/>
                </a:solidFill>
              </a:rPr>
              <a:t>anti-wear</a:t>
            </a:r>
            <a:r>
              <a:rPr lang="sl-SI" sz="1600" dirty="0">
                <a:solidFill>
                  <a:srgbClr val="545454"/>
                </a:solidFill>
              </a:rPr>
              <a:t> &amp; </a:t>
            </a:r>
            <a:r>
              <a:rPr lang="sl-SI" sz="1600" dirty="0" err="1">
                <a:solidFill>
                  <a:srgbClr val="545454"/>
                </a:solidFill>
              </a:rPr>
              <a:t>anti-vibration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en-GB" sz="1600" dirty="0">
                <a:solidFill>
                  <a:srgbClr val="545454"/>
                </a:solidFill>
              </a:rPr>
              <a:t>additives</a:t>
            </a:r>
            <a:r>
              <a:rPr lang="sl-SI" sz="1600" dirty="0">
                <a:solidFill>
                  <a:srgbClr val="545454"/>
                </a:solidFill>
              </a:rPr>
              <a:t>.</a:t>
            </a:r>
            <a:endParaRPr lang="sl-SI" sz="1600" b="1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282825" algn="l"/>
                <a:tab pos="5910263" algn="r"/>
              </a:tabLst>
            </a:pPr>
            <a:endParaRPr lang="sl-SI" sz="1600" b="1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282825" algn="l"/>
                <a:tab pos="5910263" algn="r"/>
              </a:tabLst>
            </a:pPr>
            <a:r>
              <a:rPr lang="sl-SI" sz="1600" b="1" dirty="0">
                <a:solidFill>
                  <a:srgbClr val="00B0F0"/>
                </a:solidFill>
              </a:rPr>
              <a:t>CHFC </a:t>
            </a:r>
            <a:r>
              <a:rPr lang="sl-SI" sz="1600" dirty="0">
                <a:solidFill>
                  <a:srgbClr val="545454"/>
                </a:solidFill>
              </a:rPr>
              <a:t>are a </a:t>
            </a:r>
            <a:r>
              <a:rPr lang="sl-SI" sz="1600" b="1" dirty="0" err="1">
                <a:solidFill>
                  <a:srgbClr val="00B0F0"/>
                </a:solidFill>
              </a:rPr>
              <a:t>high-performing</a:t>
            </a:r>
            <a:r>
              <a:rPr lang="sl-SI" sz="1600" b="1" dirty="0">
                <a:solidFill>
                  <a:srgbClr val="00B0F0"/>
                </a:solidFill>
              </a:rPr>
              <a:t> </a:t>
            </a:r>
            <a:r>
              <a:rPr lang="sl-SI" sz="1600" b="1" dirty="0" err="1">
                <a:solidFill>
                  <a:srgbClr val="00B0F0"/>
                </a:solidFill>
              </a:rPr>
              <a:t>replacement</a:t>
            </a:r>
            <a:r>
              <a:rPr lang="sl-SI" sz="1600" b="1" dirty="0">
                <a:solidFill>
                  <a:srgbClr val="00B0F0"/>
                </a:solidFill>
              </a:rPr>
              <a:t> </a:t>
            </a:r>
            <a:r>
              <a:rPr lang="sl-SI" sz="1600" dirty="0">
                <a:solidFill>
                  <a:srgbClr val="545454"/>
                </a:solidFill>
              </a:rPr>
              <a:t>for standard mineral-</a:t>
            </a:r>
            <a:r>
              <a:rPr lang="sl-SI" sz="1600" dirty="0" err="1">
                <a:solidFill>
                  <a:srgbClr val="545454"/>
                </a:solidFill>
              </a:rPr>
              <a:t>oil</a:t>
            </a:r>
            <a:r>
              <a:rPr lang="sl-SI" sz="1600" dirty="0">
                <a:solidFill>
                  <a:srgbClr val="545454"/>
                </a:solidFill>
              </a:rPr>
              <a:t>-</a:t>
            </a:r>
            <a:r>
              <a:rPr lang="sl-SI" sz="1600" dirty="0" err="1">
                <a:solidFill>
                  <a:srgbClr val="545454"/>
                </a:solidFill>
              </a:rPr>
              <a:t>based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lubricants</a:t>
            </a:r>
            <a:r>
              <a:rPr lang="en-US" sz="1600" dirty="0">
                <a:solidFill>
                  <a:srgbClr val="545454"/>
                </a:solidFill>
              </a:rPr>
              <a:t>.</a:t>
            </a:r>
            <a:endParaRPr lang="sl-SI" sz="1600" dirty="0">
              <a:solidFill>
                <a:srgbClr val="545454"/>
              </a:solidFill>
            </a:endParaRPr>
          </a:p>
          <a:p>
            <a:pPr>
              <a:tabLst>
                <a:tab pos="2282825" algn="l"/>
                <a:tab pos="5910263" algn="r"/>
              </a:tabLst>
            </a:pPr>
            <a:endParaRPr lang="sl-SI" sz="1600" dirty="0">
              <a:solidFill>
                <a:srgbClr val="54545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tabLst>
                <a:tab pos="2282825" algn="l"/>
                <a:tab pos="5910263" algn="r"/>
              </a:tabLst>
            </a:pPr>
            <a:r>
              <a:rPr lang="sl-SI" sz="1600" dirty="0" err="1">
                <a:solidFill>
                  <a:srgbClr val="545454"/>
                </a:solidFill>
              </a:rPr>
              <a:t>Developed</a:t>
            </a:r>
            <a:r>
              <a:rPr lang="sl-SI" sz="1600" dirty="0">
                <a:solidFill>
                  <a:srgbClr val="545454"/>
                </a:solidFill>
              </a:rPr>
              <a:t> to </a:t>
            </a:r>
            <a:r>
              <a:rPr lang="sl-SI" sz="1600" dirty="0" err="1">
                <a:solidFill>
                  <a:srgbClr val="545454"/>
                </a:solidFill>
              </a:rPr>
              <a:t>withstand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high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load</a:t>
            </a:r>
            <a:r>
              <a:rPr lang="sl-SI" sz="1600" dirty="0">
                <a:solidFill>
                  <a:srgbClr val="545454"/>
                </a:solidFill>
              </a:rPr>
              <a:t> </a:t>
            </a:r>
            <a:r>
              <a:rPr lang="sl-SI" sz="1600" dirty="0" err="1">
                <a:solidFill>
                  <a:srgbClr val="545454"/>
                </a:solidFill>
              </a:rPr>
              <a:t>pressures</a:t>
            </a:r>
            <a:r>
              <a:rPr lang="sl-SI" sz="1600" dirty="0">
                <a:solidFill>
                  <a:srgbClr val="545454"/>
                </a:solidFill>
              </a:rPr>
              <a:t>.</a:t>
            </a:r>
          </a:p>
          <a:p>
            <a:pPr>
              <a:tabLst>
                <a:tab pos="2282825" algn="l"/>
                <a:tab pos="5910263" algn="r"/>
              </a:tabLst>
            </a:pPr>
            <a:endParaRPr lang="sl-SI" sz="16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55A5739-F5FF-4DFC-8D03-D535CFFCD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1" y="6064255"/>
            <a:ext cx="1537035" cy="4613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7094231-8309-469D-B9BC-2BCD3F5FC71C}"/>
              </a:ext>
            </a:extLst>
          </p:cNvPr>
          <p:cNvSpPr txBox="1"/>
          <p:nvPr/>
        </p:nvSpPr>
        <p:spPr>
          <a:xfrm>
            <a:off x="1086020" y="313014"/>
            <a:ext cx="97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>
                <a:solidFill>
                  <a:schemeClr val="accent1"/>
                </a:solidFill>
              </a:rPr>
              <a:t>Composite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Hardly-Fluid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Compounds</a:t>
            </a:r>
            <a:r>
              <a:rPr lang="sl-SI" sz="3200" b="1" dirty="0">
                <a:solidFill>
                  <a:schemeClr val="accent1"/>
                </a:solidFill>
              </a:rPr>
              <a:t> (CHFC)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FD1AA0B-6B06-484E-9E8D-3428D15EE192}"/>
              </a:ext>
            </a:extLst>
          </p:cNvPr>
          <p:cNvSpPr txBox="1"/>
          <p:nvPr/>
        </p:nvSpPr>
        <p:spPr>
          <a:xfrm>
            <a:off x="981844" y="1487115"/>
            <a:ext cx="9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rgbClr val="00B0F0"/>
                </a:solidFill>
              </a:rPr>
              <a:t>IMPORTANT: </a:t>
            </a:r>
            <a:r>
              <a:rPr lang="sl-SI" b="1" dirty="0">
                <a:solidFill>
                  <a:srgbClr val="545454"/>
                </a:solidFill>
              </a:rPr>
              <a:t>It is </a:t>
            </a:r>
            <a:r>
              <a:rPr lang="sl-SI" b="1" dirty="0" err="1">
                <a:solidFill>
                  <a:srgbClr val="545454"/>
                </a:solidFill>
              </a:rPr>
              <a:t>the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composite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materials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that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provide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the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anti-noise</a:t>
            </a:r>
            <a:r>
              <a:rPr lang="sl-SI" b="1" dirty="0">
                <a:solidFill>
                  <a:srgbClr val="545454"/>
                </a:solidFill>
              </a:rPr>
              <a:t>, </a:t>
            </a:r>
            <a:r>
              <a:rPr lang="sl-SI" b="1" dirty="0" err="1">
                <a:solidFill>
                  <a:srgbClr val="545454"/>
                </a:solidFill>
              </a:rPr>
              <a:t>anti-wear</a:t>
            </a:r>
            <a:r>
              <a:rPr lang="sl-SI" b="1" dirty="0">
                <a:solidFill>
                  <a:srgbClr val="545454"/>
                </a:solidFill>
              </a:rPr>
              <a:t> &amp; </a:t>
            </a:r>
            <a:r>
              <a:rPr lang="sl-SI" b="1" dirty="0" err="1">
                <a:solidFill>
                  <a:srgbClr val="545454"/>
                </a:solidFill>
              </a:rPr>
              <a:t>anti-vibration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results</a:t>
            </a:r>
            <a:r>
              <a:rPr lang="sl-SI" b="1" dirty="0">
                <a:solidFill>
                  <a:srgbClr val="545454"/>
                </a:solidFill>
              </a:rPr>
              <a:t>. </a:t>
            </a:r>
            <a:r>
              <a:rPr lang="sl-SI" b="1" dirty="0" err="1">
                <a:solidFill>
                  <a:srgbClr val="545454"/>
                </a:solidFill>
              </a:rPr>
              <a:t>Devices</a:t>
            </a:r>
            <a:r>
              <a:rPr lang="sl-SI" b="1" dirty="0">
                <a:solidFill>
                  <a:srgbClr val="545454"/>
                </a:solidFill>
              </a:rPr>
              <a:t> „</a:t>
            </a:r>
            <a:r>
              <a:rPr lang="sl-SI" b="1" dirty="0" err="1">
                <a:solidFill>
                  <a:srgbClr val="545454"/>
                </a:solidFill>
              </a:rPr>
              <a:t>only</a:t>
            </a:r>
            <a:r>
              <a:rPr lang="sl-SI" b="1" dirty="0">
                <a:solidFill>
                  <a:srgbClr val="545454"/>
                </a:solidFill>
              </a:rPr>
              <a:t>“ </a:t>
            </a:r>
            <a:r>
              <a:rPr lang="sl-SI" b="1" dirty="0" err="1">
                <a:solidFill>
                  <a:srgbClr val="545454"/>
                </a:solidFill>
              </a:rPr>
              <a:t>enable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precise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and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reliable</a:t>
            </a:r>
            <a:r>
              <a:rPr lang="sl-SI" b="1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545454"/>
                </a:solidFill>
              </a:rPr>
              <a:t>application</a:t>
            </a:r>
            <a:r>
              <a:rPr lang="sl-SI" b="1" dirty="0">
                <a:solidFill>
                  <a:srgbClr val="545454"/>
                </a:solidFill>
              </a:rPr>
              <a:t>!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1B02CA1-0328-4A54-B19B-DCF2A64A7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21" y="2630280"/>
            <a:ext cx="5864341" cy="29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755A5739-F5FF-4DFC-8D03-D535CFFCD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21" y="6064255"/>
            <a:ext cx="1537035" cy="46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ABC1EF26-39A5-4280-904B-7F17E04EF9AF}"/>
              </a:ext>
            </a:extLst>
          </p:cNvPr>
          <p:cNvSpPr txBox="1"/>
          <p:nvPr/>
        </p:nvSpPr>
        <p:spPr>
          <a:xfrm>
            <a:off x="6075074" y="2132856"/>
            <a:ext cx="5072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  <a:tabLst>
                <a:tab pos="2282825" algn="l"/>
                <a:tab pos="5910263" algn="r"/>
              </a:tabLst>
            </a:pPr>
            <a:r>
              <a:rPr lang="sl-SI" sz="16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Dedicated</a:t>
            </a:r>
            <a:r>
              <a:rPr lang="sl-SI" sz="16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types</a:t>
            </a:r>
            <a:r>
              <a:rPr lang="sl-SI" sz="16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sl-SI" sz="16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CHFCs</a:t>
            </a:r>
            <a:r>
              <a:rPr lang="sl-SI" sz="16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sl-SI" sz="16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sl-SI" sz="16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sl-SI" sz="16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trackside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on-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board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marshalling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yards</a:t>
            </a:r>
            <a:r>
              <a:rPr lang="sl-SI" sz="16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/>
              <a:buChar char="Ø"/>
              <a:tabLst>
                <a:tab pos="2282825" algn="l"/>
                <a:tab pos="5910263" algn="r"/>
              </a:tabLst>
            </a:pPr>
            <a:endParaRPr lang="sl-SI" sz="1600" b="1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/>
              <a:buChar char="Ø"/>
              <a:tabLst>
                <a:tab pos="2282825" algn="l"/>
                <a:tab pos="5910263" algn="r"/>
              </a:tabLst>
            </a:pPr>
            <a:r>
              <a:rPr lang="sl-SI" sz="1600" b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Environmentally</a:t>
            </a:r>
            <a:r>
              <a:rPr lang="sl-SI" sz="16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friendly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do not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bioaccumulate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non-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corrosive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do not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interfere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conductivity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/>
              <a:buChar char="Ø"/>
              <a:tabLst>
                <a:tab pos="2282825" algn="l"/>
                <a:tab pos="5910263" algn="r"/>
              </a:tabLst>
            </a:pPr>
            <a:endParaRPr lang="sl-SI" sz="1600" b="1" dirty="0">
              <a:solidFill>
                <a:schemeClr val="bg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/>
              <a:buChar char="Ø"/>
              <a:tabLst>
                <a:tab pos="2282825" algn="l"/>
                <a:tab pos="5910263" algn="r"/>
              </a:tabLst>
            </a:pPr>
            <a:r>
              <a:rPr lang="sl-SI" sz="16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Reduce</a:t>
            </a:r>
            <a:r>
              <a:rPr lang="sl-SI" sz="16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high</a:t>
            </a:r>
            <a:r>
              <a:rPr lang="sl-SI" sz="16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frequency</a:t>
            </a:r>
            <a:r>
              <a:rPr lang="sl-SI" sz="16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sl-SI" sz="1600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noise</a:t>
            </a:r>
            <a:r>
              <a:rPr lang="sl-SI" sz="1600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and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other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friction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phenomena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gauge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wear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gauge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corner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cracking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(GCC),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rolling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contact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fatigue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(RCF),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corrugation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(sinus line)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and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corresponding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negative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phenomena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on </a:t>
            </a:r>
            <a:r>
              <a:rPr lang="sl-SI" sz="1600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wheels</a:t>
            </a:r>
            <a:r>
              <a:rPr lang="sl-SI" sz="1600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sz="1600" b="1" dirty="0">
              <a:solidFill>
                <a:srgbClr val="00B0F0"/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7094231-8309-469D-B9BC-2BCD3F5FC71C}"/>
              </a:ext>
            </a:extLst>
          </p:cNvPr>
          <p:cNvSpPr txBox="1"/>
          <p:nvPr/>
        </p:nvSpPr>
        <p:spPr>
          <a:xfrm>
            <a:off x="1086020" y="313014"/>
            <a:ext cx="97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>
                <a:solidFill>
                  <a:schemeClr val="accent1"/>
                </a:solidFill>
              </a:rPr>
              <a:t>Composite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Hardly-Fluid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Compounds</a:t>
            </a:r>
            <a:r>
              <a:rPr lang="sl-SI" sz="3200" b="1" dirty="0">
                <a:solidFill>
                  <a:schemeClr val="accent1"/>
                </a:solidFill>
              </a:rPr>
              <a:t> (CHFC)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887B4E5-B9C3-4830-B0E2-562927E2A4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5190"/>
          <a:stretch/>
        </p:blipFill>
        <p:spPr>
          <a:xfrm>
            <a:off x="333772" y="2132856"/>
            <a:ext cx="5072727" cy="356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988BAE6B-D017-4B29-A47A-1E41A37F1C61}"/>
              </a:ext>
            </a:extLst>
          </p:cNvPr>
          <p:cNvSpPr txBox="1"/>
          <p:nvPr/>
        </p:nvSpPr>
        <p:spPr>
          <a:xfrm>
            <a:off x="3519476" y="1185714"/>
            <a:ext cx="507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  <a:tabLst>
                <a:tab pos="2282825" algn="l"/>
                <a:tab pos="5910263" algn="r"/>
              </a:tabLst>
            </a:pPr>
            <a:r>
              <a:rPr lang="sl-SI" sz="2400" b="1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Expect</a:t>
            </a:r>
            <a:r>
              <a:rPr lang="sl-SI" sz="24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sl-SI" sz="24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sl-SI" sz="24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b="1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consumption</a:t>
            </a:r>
            <a:r>
              <a:rPr lang="sl-SI" sz="2400" b="1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b="1"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4150196" y="6003579"/>
            <a:ext cx="781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In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this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particular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case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standardized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braking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distance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and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time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was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4,3% </a:t>
            </a:r>
            <a:r>
              <a:rPr lang="sl-SI" b="1" i="1" u="sng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shorter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after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CHFC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application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sl-SI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 descr="Slika, ki vsebuje besede besedilo, posnetek zaslona, tabla z rezultati&#10;&#10;Opis je samodejno ustvarjen">
            <a:extLst>
              <a:ext uri="{FF2B5EF4-FFF2-40B4-BE49-F238E27FC236}">
                <a16:creationId xmlns:a16="http://schemas.microsoft.com/office/drawing/2014/main" id="{E65C4D7A-03B8-4114-A464-254644194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80" y="1492225"/>
            <a:ext cx="6621884" cy="425529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F038BF-C70E-43CC-8ED6-73A8DD1C8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1" y="6064843"/>
            <a:ext cx="1596420" cy="4792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192C585-0896-4CA1-9BED-A85B5DA762AA}"/>
              </a:ext>
            </a:extLst>
          </p:cNvPr>
          <p:cNvSpPr txBox="1"/>
          <p:nvPr/>
        </p:nvSpPr>
        <p:spPr>
          <a:xfrm>
            <a:off x="405781" y="335147"/>
            <a:ext cx="10549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>
                <a:solidFill>
                  <a:srgbClr val="545454"/>
                </a:solidFill>
              </a:rPr>
              <a:t>Safety</a:t>
            </a:r>
            <a:r>
              <a:rPr lang="sl-SI" sz="3200" b="1" dirty="0">
                <a:solidFill>
                  <a:srgbClr val="545454"/>
                </a:solidFill>
              </a:rPr>
              <a:t> </a:t>
            </a:r>
            <a:r>
              <a:rPr lang="sl-SI" sz="3200" b="1" dirty="0" err="1">
                <a:solidFill>
                  <a:srgbClr val="545454"/>
                </a:solidFill>
              </a:rPr>
              <a:t>first</a:t>
            </a:r>
            <a:r>
              <a:rPr lang="sl-SI" sz="3200" b="1" dirty="0">
                <a:solidFill>
                  <a:srgbClr val="545454"/>
                </a:solidFill>
              </a:rPr>
              <a:t>: </a:t>
            </a:r>
            <a:r>
              <a:rPr lang="sl-SI" sz="3200" b="1" dirty="0" err="1">
                <a:solidFill>
                  <a:schemeClr val="accent1"/>
                </a:solidFill>
              </a:rPr>
              <a:t>braking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distances</a:t>
            </a:r>
            <a:r>
              <a:rPr lang="sl-SI" sz="3200" b="1" dirty="0">
                <a:solidFill>
                  <a:schemeClr val="accent1"/>
                </a:solidFill>
              </a:rPr>
              <a:t> are not </a:t>
            </a:r>
            <a:r>
              <a:rPr lang="sl-SI" sz="3200" b="1" dirty="0" err="1">
                <a:solidFill>
                  <a:schemeClr val="accent1"/>
                </a:solidFill>
              </a:rPr>
              <a:t>compromised</a:t>
            </a:r>
            <a:r>
              <a:rPr lang="sl-SI" sz="3200" b="1" dirty="0">
                <a:solidFill>
                  <a:schemeClr val="accent1"/>
                </a:solidFill>
              </a:rPr>
              <a:t>!</a:t>
            </a: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3DF64A2-41B6-485D-88DA-BFDC9549566A}"/>
              </a:ext>
            </a:extLst>
          </p:cNvPr>
          <p:cNvSpPr txBox="1"/>
          <p:nvPr/>
        </p:nvSpPr>
        <p:spPr>
          <a:xfrm>
            <a:off x="204388" y="2075150"/>
            <a:ext cx="4449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2825" algn="l"/>
                <a:tab pos="5910263" algn="r"/>
              </a:tabLst>
            </a:pPr>
            <a:r>
              <a:rPr lang="sl-SI" dirty="0" err="1">
                <a:solidFill>
                  <a:srgbClr val="545454"/>
                </a:solidFill>
              </a:rPr>
              <a:t>CHFCs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545454"/>
                </a:solidFill>
              </a:rPr>
              <a:t>are </a:t>
            </a:r>
            <a:r>
              <a:rPr lang="sl-SI" dirty="0" err="1">
                <a:solidFill>
                  <a:srgbClr val="545454"/>
                </a:solidFill>
              </a:rPr>
              <a:t>the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only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materials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that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can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simultaneously</a:t>
            </a:r>
            <a:r>
              <a:rPr lang="sl-SI" b="1" dirty="0">
                <a:solidFill>
                  <a:srgbClr val="00B0F0"/>
                </a:solidFill>
              </a:rPr>
              <a:t> be </a:t>
            </a:r>
            <a:r>
              <a:rPr lang="sl-SI" b="1" dirty="0" err="1">
                <a:solidFill>
                  <a:srgbClr val="00B0F0"/>
                </a:solidFill>
              </a:rPr>
              <a:t>applied</a:t>
            </a:r>
            <a:r>
              <a:rPr lang="sl-SI" b="1" dirty="0">
                <a:solidFill>
                  <a:srgbClr val="00B0F0"/>
                </a:solidFill>
              </a:rPr>
              <a:t> on top </a:t>
            </a:r>
            <a:r>
              <a:rPr lang="sl-SI" b="1" dirty="0" err="1">
                <a:solidFill>
                  <a:srgbClr val="00B0F0"/>
                </a:solidFill>
              </a:rPr>
              <a:t>of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rail</a:t>
            </a:r>
            <a:r>
              <a:rPr lang="sl-SI" b="1" dirty="0">
                <a:solidFill>
                  <a:srgbClr val="00B0F0"/>
                </a:solidFill>
              </a:rPr>
              <a:t> (TOR) </a:t>
            </a:r>
            <a:r>
              <a:rPr lang="sl-SI" b="1" dirty="0" err="1">
                <a:solidFill>
                  <a:srgbClr val="00B0F0"/>
                </a:solidFill>
              </a:rPr>
              <a:t>and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rail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gauge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dirty="0">
                <a:solidFill>
                  <a:srgbClr val="545454"/>
                </a:solidFill>
              </a:rPr>
              <a:t>– </a:t>
            </a:r>
            <a:r>
              <a:rPr lang="sl-SI" dirty="0" err="1">
                <a:solidFill>
                  <a:srgbClr val="545454"/>
                </a:solidFill>
              </a:rPr>
              <a:t>complete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protection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of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rails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and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wheels</a:t>
            </a:r>
            <a:r>
              <a:rPr lang="sl-SI" dirty="0">
                <a:solidFill>
                  <a:srgbClr val="545454"/>
                </a:solidFill>
              </a:rPr>
              <a:t>. </a:t>
            </a:r>
          </a:p>
          <a:p>
            <a:pPr>
              <a:tabLst>
                <a:tab pos="2282825" algn="l"/>
                <a:tab pos="5910263" algn="r"/>
              </a:tabLst>
            </a:pPr>
            <a:endParaRPr lang="sl-SI" dirty="0">
              <a:solidFill>
                <a:srgbClr val="545454"/>
              </a:solidFill>
            </a:endParaRPr>
          </a:p>
          <a:p>
            <a:pPr>
              <a:tabLst>
                <a:tab pos="2282825" algn="l"/>
                <a:tab pos="5910263" algn="r"/>
              </a:tabLst>
            </a:pPr>
            <a:r>
              <a:rPr lang="sl-SI" dirty="0" err="1">
                <a:solidFill>
                  <a:srgbClr val="545454"/>
                </a:solidFill>
              </a:rPr>
              <a:t>Competitive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technologies</a:t>
            </a:r>
            <a:r>
              <a:rPr lang="sl-SI" dirty="0">
                <a:solidFill>
                  <a:srgbClr val="545454"/>
                </a:solidFill>
              </a:rPr>
              <a:t> run </a:t>
            </a:r>
            <a:r>
              <a:rPr lang="sl-SI" dirty="0" err="1">
                <a:solidFill>
                  <a:srgbClr val="545454"/>
                </a:solidFill>
              </a:rPr>
              <a:t>risk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of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flange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lubricants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getting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transfered</a:t>
            </a:r>
            <a:r>
              <a:rPr lang="sl-SI" dirty="0">
                <a:solidFill>
                  <a:srgbClr val="545454"/>
                </a:solidFill>
              </a:rPr>
              <a:t> on top </a:t>
            </a:r>
            <a:r>
              <a:rPr lang="sl-SI" dirty="0" err="1">
                <a:solidFill>
                  <a:srgbClr val="545454"/>
                </a:solidFill>
              </a:rPr>
              <a:t>of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rail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and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thus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compromising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required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traction</a:t>
            </a:r>
            <a:r>
              <a:rPr lang="sl-SI" dirty="0">
                <a:solidFill>
                  <a:srgbClr val="545454"/>
                </a:solidFill>
              </a:rPr>
              <a:t> on TOR.</a:t>
            </a:r>
          </a:p>
          <a:p>
            <a:pPr>
              <a:tabLst>
                <a:tab pos="2282825" algn="l"/>
                <a:tab pos="5910263" algn="r"/>
              </a:tabLst>
            </a:pPr>
            <a:endParaRPr lang="sl-SI" dirty="0">
              <a:solidFill>
                <a:srgbClr val="545454"/>
              </a:solidFill>
            </a:endParaRPr>
          </a:p>
          <a:p>
            <a:pPr>
              <a:tabLst>
                <a:tab pos="2282825" algn="l"/>
                <a:tab pos="5910263" algn="r"/>
              </a:tabLst>
            </a:pPr>
            <a:r>
              <a:rPr lang="sl-SI" dirty="0">
                <a:solidFill>
                  <a:srgbClr val="545454"/>
                </a:solidFill>
              </a:rPr>
              <a:t>CHFC is </a:t>
            </a:r>
            <a:r>
              <a:rPr lang="sl-SI" dirty="0" err="1">
                <a:solidFill>
                  <a:srgbClr val="545454"/>
                </a:solidFill>
              </a:rPr>
              <a:t>often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dirty="0" err="1">
                <a:solidFill>
                  <a:srgbClr val="545454"/>
                </a:solidFill>
              </a:rPr>
              <a:t>the</a:t>
            </a:r>
            <a:r>
              <a:rPr lang="sl-SI" dirty="0">
                <a:solidFill>
                  <a:srgbClr val="545454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only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solution</a:t>
            </a:r>
            <a:r>
              <a:rPr lang="sl-SI" b="1" dirty="0">
                <a:solidFill>
                  <a:srgbClr val="00B0F0"/>
                </a:solidFill>
              </a:rPr>
              <a:t> for </a:t>
            </a:r>
            <a:r>
              <a:rPr lang="sl-SI" b="1" dirty="0" err="1">
                <a:solidFill>
                  <a:srgbClr val="00B0F0"/>
                </a:solidFill>
              </a:rPr>
              <a:t>sloped</a:t>
            </a:r>
            <a:r>
              <a:rPr lang="sl-SI" b="1" dirty="0">
                <a:solidFill>
                  <a:srgbClr val="00B0F0"/>
                </a:solidFill>
              </a:rPr>
              <a:t> </a:t>
            </a:r>
            <a:r>
              <a:rPr lang="sl-SI" b="1" dirty="0" err="1">
                <a:solidFill>
                  <a:srgbClr val="00B0F0"/>
                </a:solidFill>
              </a:rPr>
              <a:t>railways</a:t>
            </a:r>
            <a:r>
              <a:rPr lang="sl-SI" dirty="0">
                <a:solidFill>
                  <a:srgbClr val="54545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02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261764" y="1225431"/>
            <a:ext cx="1044116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sz="2000" b="1" dirty="0">
              <a:solidFill>
                <a:srgbClr val="545454"/>
              </a:solidFill>
            </a:endParaRPr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sl-SI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delivered</a:t>
            </a: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l-SI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rainy</a:t>
            </a: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conditions</a:t>
            </a:r>
            <a:r>
              <a:rPr lang="sl-SI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CHFC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do not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react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rain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consumption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rain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is not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0" lvl="3" indent="-342900">
              <a:buFont typeface="Wingdings" panose="05000000000000000000" pitchFamily="2" charset="2"/>
              <a:buChar char="ü"/>
            </a:pPr>
            <a:endParaRPr lang="sl-SI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properties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attested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Deutsche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Bahn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on a large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dynamometer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sl-SI" sz="1800" dirty="0">
                <a:solidFill>
                  <a:srgbClr val="545454"/>
                </a:solidFill>
              </a:rPr>
              <a:t>CHFC </a:t>
            </a:r>
            <a:r>
              <a:rPr lang="sl-SI" sz="1800" b="1" dirty="0" err="1">
                <a:solidFill>
                  <a:schemeClr val="accent1"/>
                </a:solidFill>
              </a:rPr>
              <a:t>fulfil</a:t>
            </a:r>
            <a:r>
              <a:rPr lang="en-GB" sz="1800" b="1" dirty="0">
                <a:solidFill>
                  <a:schemeClr val="accent1"/>
                </a:solidFill>
              </a:rPr>
              <a:t> tribological demands</a:t>
            </a:r>
            <a:r>
              <a:rPr lang="sl-SI" sz="1800" b="1" dirty="0">
                <a:solidFill>
                  <a:schemeClr val="accent1"/>
                </a:solidFill>
              </a:rPr>
              <a:t> </a:t>
            </a:r>
            <a:r>
              <a:rPr lang="sl-SI" sz="1800" dirty="0">
                <a:solidFill>
                  <a:srgbClr val="545454"/>
                </a:solidFill>
              </a:rPr>
              <a:t>on </a:t>
            </a:r>
            <a:r>
              <a:rPr lang="sl-SI" sz="1800" dirty="0" err="1">
                <a:solidFill>
                  <a:srgbClr val="545454"/>
                </a:solidFill>
              </a:rPr>
              <a:t>all</a:t>
            </a:r>
            <a:r>
              <a:rPr lang="sl-SI" sz="1800" dirty="0">
                <a:solidFill>
                  <a:srgbClr val="545454"/>
                </a:solidFill>
              </a:rPr>
              <a:t> </a:t>
            </a:r>
            <a:r>
              <a:rPr lang="sl-SI" sz="1800" dirty="0" err="1">
                <a:solidFill>
                  <a:srgbClr val="545454"/>
                </a:solidFill>
              </a:rPr>
              <a:t>parts</a:t>
            </a:r>
            <a:r>
              <a:rPr lang="sl-SI" sz="1800" dirty="0">
                <a:solidFill>
                  <a:srgbClr val="545454"/>
                </a:solidFill>
              </a:rPr>
              <a:t> </a:t>
            </a:r>
            <a:r>
              <a:rPr lang="sl-SI" sz="1800" dirty="0" err="1">
                <a:solidFill>
                  <a:srgbClr val="545454"/>
                </a:solidFill>
              </a:rPr>
              <a:t>of</a:t>
            </a:r>
            <a:r>
              <a:rPr lang="sl-SI" sz="1800" dirty="0">
                <a:solidFill>
                  <a:srgbClr val="545454"/>
                </a:solidFill>
              </a:rPr>
              <a:t> </a:t>
            </a:r>
            <a:r>
              <a:rPr lang="sl-SI" sz="1800" dirty="0" err="1">
                <a:solidFill>
                  <a:srgbClr val="545454"/>
                </a:solidFill>
              </a:rPr>
              <a:t>the</a:t>
            </a:r>
            <a:r>
              <a:rPr lang="sl-SI" sz="1800" dirty="0">
                <a:solidFill>
                  <a:srgbClr val="545454"/>
                </a:solidFill>
              </a:rPr>
              <a:t> </a:t>
            </a:r>
            <a:r>
              <a:rPr lang="sl-SI" sz="1800" dirty="0" err="1">
                <a:solidFill>
                  <a:srgbClr val="545454"/>
                </a:solidFill>
              </a:rPr>
              <a:t>wheel-rail</a:t>
            </a:r>
            <a:r>
              <a:rPr lang="sl-SI" sz="1800" dirty="0">
                <a:solidFill>
                  <a:srgbClr val="545454"/>
                </a:solidFill>
              </a:rPr>
              <a:t> </a:t>
            </a:r>
            <a:r>
              <a:rPr lang="sl-SI" sz="1800" dirty="0" err="1">
                <a:solidFill>
                  <a:srgbClr val="545454"/>
                </a:solidFill>
              </a:rPr>
              <a:t>interface</a:t>
            </a:r>
            <a:endParaRPr lang="sl-SI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/>
            <a:endParaRPr lang="sl-SI" dirty="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sl-SI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Required</a:t>
            </a:r>
            <a:r>
              <a:rPr lang="sl-SI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friction</a:t>
            </a:r>
            <a:r>
              <a:rPr lang="sl-SI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coefficients</a:t>
            </a:r>
            <a:r>
              <a:rPr lang="sl-SI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b="1" dirty="0" err="1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maintained</a:t>
            </a:r>
            <a:r>
              <a:rPr lang="sl-SI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within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frames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accepted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tribological</a:t>
            </a:r>
            <a:r>
              <a:rPr lang="sl-SI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science (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µ ≈ 0,15 ÷ 0,25, </a:t>
            </a:r>
            <a:r>
              <a:rPr lang="sl-SI" dirty="0" err="1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provided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 err="1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steel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sl-SI" dirty="0" err="1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steel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µ = 0,1 ÷ 0,3.)</a:t>
            </a:r>
          </a:p>
          <a:p>
            <a:pPr lvl="3"/>
            <a:endParaRPr lang="sl-SI" dirty="0">
              <a:solidFill>
                <a:srgbClr val="54545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Technology and management system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have been </a:t>
            </a:r>
            <a:r>
              <a:rPr lang="en-GB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attested and verified </a:t>
            </a:r>
            <a:r>
              <a:rPr lang="en-GB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 various independent bodies</a:t>
            </a:r>
            <a:r>
              <a:rPr lang="sl-SI" dirty="0">
                <a:solidFill>
                  <a:srgbClr val="54545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sl-SI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55A5739-F5FF-4DFC-8D03-D535CFFCD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0" y="6021288"/>
            <a:ext cx="1670885" cy="5015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9D92DCF-1E0F-46F1-A740-76C193AFA653}"/>
              </a:ext>
            </a:extLst>
          </p:cNvPr>
          <p:cNvSpPr txBox="1"/>
          <p:nvPr/>
        </p:nvSpPr>
        <p:spPr>
          <a:xfrm>
            <a:off x="1233872" y="335147"/>
            <a:ext cx="9721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err="1">
                <a:solidFill>
                  <a:schemeClr val="accent1"/>
                </a:solidFill>
              </a:rPr>
              <a:t>Highest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safety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levels</a:t>
            </a: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43C3041-887A-4D57-A0AD-68C8FD88F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564" y="4949527"/>
            <a:ext cx="1781387" cy="178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B7481E9-5D7B-453E-AD16-2DE0B771B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86" y="5444430"/>
            <a:ext cx="1946262" cy="86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23B19D9-2E87-4977-99BA-01BC51FC03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42" y="5444430"/>
            <a:ext cx="2193575" cy="1048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2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3DAACD1-206A-4D84-8E63-186B31A8E67D}"/>
              </a:ext>
            </a:extLst>
          </p:cNvPr>
          <p:cNvSpPr txBox="1"/>
          <p:nvPr/>
        </p:nvSpPr>
        <p:spPr>
          <a:xfrm>
            <a:off x="1557908" y="178017"/>
            <a:ext cx="9729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chemeClr val="accent1"/>
                </a:solidFill>
              </a:rPr>
              <a:t>Rail </a:t>
            </a:r>
            <a:r>
              <a:rPr lang="sl-SI" sz="3200" b="1" dirty="0" err="1">
                <a:solidFill>
                  <a:schemeClr val="accent1"/>
                </a:solidFill>
              </a:rPr>
              <a:t>Friction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Noise</a:t>
            </a:r>
            <a:r>
              <a:rPr lang="sl-SI" sz="3200" b="1" dirty="0">
                <a:solidFill>
                  <a:schemeClr val="accent1"/>
                </a:solidFill>
              </a:rPr>
              <a:t> </a:t>
            </a:r>
            <a:r>
              <a:rPr lang="sl-SI" sz="3200" b="1" dirty="0" err="1">
                <a:solidFill>
                  <a:schemeClr val="accent1"/>
                </a:solidFill>
              </a:rPr>
              <a:t>reduction</a:t>
            </a:r>
            <a:endParaRPr lang="sl-SI" sz="2400" dirty="0">
              <a:solidFill>
                <a:srgbClr val="54545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2686660-0544-4FCA-8648-75F868889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19" y="5949280"/>
            <a:ext cx="1616314" cy="485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88E255BA-C1BB-49F6-80C6-8D6B9EB7A438}"/>
              </a:ext>
            </a:extLst>
          </p:cNvPr>
          <p:cNvCxnSpPr>
            <a:cxnSpLocks/>
          </p:cNvCxnSpPr>
          <p:nvPr/>
        </p:nvCxnSpPr>
        <p:spPr>
          <a:xfrm>
            <a:off x="8254652" y="1916832"/>
            <a:ext cx="0" cy="1897018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afikon 8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938738"/>
              </p:ext>
            </p:extLst>
          </p:nvPr>
        </p:nvGraphicFramePr>
        <p:xfrm>
          <a:off x="2205980" y="838514"/>
          <a:ext cx="9729026" cy="5902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PoljeZBesedilom 3">
            <a:extLst>
              <a:ext uri="{FF2B5EF4-FFF2-40B4-BE49-F238E27FC236}">
                <a16:creationId xmlns:a16="http://schemas.microsoft.com/office/drawing/2014/main" id="{118C659E-0A11-461A-B9CA-51591F249CED}"/>
              </a:ext>
            </a:extLst>
          </p:cNvPr>
          <p:cNvSpPr txBox="1"/>
          <p:nvPr/>
        </p:nvSpPr>
        <p:spPr>
          <a:xfrm>
            <a:off x="8110636" y="5788657"/>
            <a:ext cx="4536535" cy="23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sl-SI" sz="9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sl-SI" sz="9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sl-SI" sz="9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Refer</a:t>
            </a:r>
            <a:r>
              <a:rPr lang="sl-SI" sz="9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900" dirty="0" err="1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Portugal</a:t>
            </a:r>
            <a:r>
              <a:rPr lang="sl-SI" sz="900" dirty="0">
                <a:solidFill>
                  <a:srgbClr val="54545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2012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204059E-EE97-419C-A8A5-0AD7A54A2A65}"/>
              </a:ext>
            </a:extLst>
          </p:cNvPr>
          <p:cNvSpPr txBox="1"/>
          <p:nvPr/>
        </p:nvSpPr>
        <p:spPr>
          <a:xfrm>
            <a:off x="3430116" y="1271844"/>
            <a:ext cx="806489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RFN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reduction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measured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curve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sl-SI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sl-SI" sz="18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dBA</a:t>
            </a:r>
            <a:r>
              <a:rPr lang="sl-SI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18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sl-SI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98,43 %</a:t>
            </a: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l-SI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811EA13-7005-406E-8009-E9108F3C7219}"/>
              </a:ext>
            </a:extLst>
          </p:cNvPr>
          <p:cNvSpPr txBox="1"/>
          <p:nvPr/>
        </p:nvSpPr>
        <p:spPr>
          <a:xfrm>
            <a:off x="8474650" y="2457871"/>
            <a:ext cx="3240359" cy="375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sl-SI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RFN </a:t>
            </a:r>
            <a:r>
              <a:rPr lang="sl-SI" sz="1800" b="1" dirty="0" err="1">
                <a:solidFill>
                  <a:srgbClr val="00B0F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reduction</a:t>
            </a:r>
            <a:endParaRPr lang="sl-SI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vet – predstavitev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61050974_TF02804891_Win32" id="{9B8AA731-411D-49E7-B411-FC53CAF2B662}" vid="{752BE199-65A1-47B2-BF42-01830B223140}"/>
    </a:ext>
  </a:extLst>
</a:theme>
</file>

<file path=ppt/theme/theme2.xml><?xml version="1.0" encoding="utf-8"?>
<a:theme xmlns:a="http://schemas.openxmlformats.org/drawingml/2006/main" name="Officeova tema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Niz zemljevidov sveta, predstavitev o svetu (širokozaslonsko)</Template>
  <TotalTime>6285</TotalTime>
  <Words>1289</Words>
  <Application>Microsoft Office PowerPoint</Application>
  <PresentationFormat>Po meri</PresentationFormat>
  <Paragraphs>191</Paragraphs>
  <Slides>22</Slides>
  <Notes>17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8" baseType="lpstr">
      <vt:lpstr>3ds</vt:lpstr>
      <vt:lpstr>Arial</vt:lpstr>
      <vt:lpstr>Calibri</vt:lpstr>
      <vt:lpstr>Century Gothic</vt:lpstr>
      <vt:lpstr>Wingdings</vt:lpstr>
      <vt:lpstr>Svet – predstavitev 16x9</vt:lpstr>
      <vt:lpstr>RailWAY Friction Management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Postavitev naslova</dc:title>
  <dc:creator>Gorazd Reberšak</dc:creator>
  <cp:lastModifiedBy>Sladjana Horvat</cp:lastModifiedBy>
  <cp:revision>106</cp:revision>
  <cp:lastPrinted>2022-03-28T06:09:18Z</cp:lastPrinted>
  <dcterms:created xsi:type="dcterms:W3CDTF">2022-02-18T08:38:09Z</dcterms:created>
  <dcterms:modified xsi:type="dcterms:W3CDTF">2022-06-01T06:06:42Z</dcterms:modified>
</cp:coreProperties>
</file>